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58" r:id="rId4"/>
    <p:sldId id="260" r:id="rId5"/>
    <p:sldId id="261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63" r:id="rId17"/>
    <p:sldId id="262" r:id="rId18"/>
    <p:sldId id="259" r:id="rId19"/>
    <p:sldId id="266" r:id="rId20"/>
    <p:sldId id="265" r:id="rId21"/>
    <p:sldId id="283" r:id="rId22"/>
    <p:sldId id="267" r:id="rId23"/>
    <p:sldId id="268" r:id="rId24"/>
    <p:sldId id="269" r:id="rId25"/>
    <p:sldId id="270" r:id="rId26"/>
    <p:sldId id="27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M" initials="H" lastIdx="7" clrIdx="0"/>
  <p:cmAuthor id="1" name="Supriya Kulkarni" initials="SK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9966FF"/>
    <a:srgbClr val="FF9900"/>
    <a:srgbClr val="9933FF"/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37" autoAdjust="0"/>
    <p:restoredTop sz="94660"/>
  </p:normalViewPr>
  <p:slideViewPr>
    <p:cSldViewPr>
      <p:cViewPr>
        <p:scale>
          <a:sx n="90" d="100"/>
          <a:sy n="90" d="100"/>
        </p:scale>
        <p:origin x="-1464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285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43269-498F-4522-9880-42DD2F0A05A9}" type="datetimeFigureOut">
              <a:rPr lang="en-US" smtClean="0"/>
              <a:pPr/>
              <a:t>3/19/2020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095E5C-AC70-47E8-B68E-C8734D74B7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7944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D7A99-8129-4649-8279-EF6D121BAFAA}" type="datetimeFigureOut">
              <a:rPr lang="en-US" smtClean="0"/>
              <a:pPr/>
              <a:t>3/19/2020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0FDE22-691F-4A0E-9B58-C13008ADA8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8336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FDE22-691F-4A0E-9B58-C13008ADA84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998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FDE22-691F-4A0E-9B58-C13008ADA84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998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FDE22-691F-4A0E-9B58-C13008ADA84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998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FDE22-691F-4A0E-9B58-C13008ADA84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54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FDE22-691F-4A0E-9B58-C13008ADA84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20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FDE22-691F-4A0E-9B58-C13008ADA84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510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B891477-DA33-4A19-93A9-3269F09018E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914402" cy="914402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1447800" y="1905000"/>
            <a:ext cx="624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Subject: Computers</a:t>
            </a:r>
            <a:endParaRPr lang="en-US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447800" y="4183559"/>
            <a:ext cx="624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Std: III</a:t>
            </a:r>
            <a:endParaRPr lang="en-US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304428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Topic: Hardware and Software</a:t>
            </a:r>
            <a:endParaRPr lang="en-US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783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her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2">
                    <a:lumMod val="50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</a:lstStyle>
          <a:p>
            <a:fld id="{FB891477-DA33-4A19-93A9-3269F0901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777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B891477-DA33-4A19-93A9-3269F0901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218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B891477-DA33-4A19-93A9-3269F0901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801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B891477-DA33-4A19-93A9-3269F0901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073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B891477-DA33-4A19-93A9-3269F0901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59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897091" y="6492875"/>
            <a:ext cx="484909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B891477-DA33-4A19-93A9-3269F0901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443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B891477-DA33-4A19-93A9-3269F0901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059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B891477-DA33-4A19-93A9-3269F0901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177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B891477-DA33-4A19-93A9-3269F0901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6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B891477-DA33-4A19-93A9-3269F0901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24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B891477-DA33-4A19-93A9-3269F0901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373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B891477-DA33-4A19-93A9-3269F0901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863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488668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Hardware and</a:t>
            </a:r>
            <a:r>
              <a:rPr lang="en-US" b="1" baseline="0" dirty="0" smtClean="0">
                <a:solidFill>
                  <a:schemeClr val="tx2">
                    <a:lumMod val="50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Software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488668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CB/III/2021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8305800" y="6485537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of</a:t>
            </a:r>
            <a:r>
              <a:rPr lang="en-US" b="1" baseline="0" dirty="0" smtClean="0">
                <a:solidFill>
                  <a:schemeClr val="tx2">
                    <a:lumMod val="50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 </a:t>
            </a:r>
            <a:r>
              <a:rPr lang="en-US" b="1" baseline="0" dirty="0" smtClean="0">
                <a:solidFill>
                  <a:schemeClr val="tx2">
                    <a:lumMod val="50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26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669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  <a:prstGeom prst="rect">
            <a:avLst/>
          </a:prstGeom>
        </p:spPr>
        <p:txBody>
          <a:bodyPr/>
          <a:lstStyle/>
          <a:p>
            <a:fld id="{FB891477-DA33-4A19-93A9-3269F09018E7}" type="slidenum">
              <a:rPr lang="en-US" smtClean="0">
                <a:latin typeface="Arial" pitchFamily="34" charset="0"/>
                <a:cs typeface="Arial" pitchFamily="34" charset="0"/>
              </a:rPr>
              <a:pPr/>
              <a:t>1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79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FB891477-DA33-4A19-93A9-3269F09018E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 Computer System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819" y="1185549"/>
            <a:ext cx="6288899" cy="49866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239000" y="1185549"/>
            <a:ext cx="658091" cy="2320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6096000" y="5638800"/>
            <a:ext cx="838200" cy="228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1676400" y="5753100"/>
            <a:ext cx="1143000" cy="2666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1350810" y="3261520"/>
            <a:ext cx="1143000" cy="2666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2057400" y="1600200"/>
            <a:ext cx="1143000" cy="2666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276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FB891477-DA33-4A19-93A9-3269F09018E7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26" name="Picture 2" descr="https://www.computerhope.com/cdn/keyboard/keyboar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" b="6632"/>
          <a:stretch/>
        </p:blipFill>
        <p:spPr bwMode="auto">
          <a:xfrm>
            <a:off x="228600" y="3551175"/>
            <a:ext cx="2971800" cy="102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hevron 3"/>
          <p:cNvSpPr/>
          <p:nvPr/>
        </p:nvSpPr>
        <p:spPr>
          <a:xfrm>
            <a:off x="609600" y="1752600"/>
            <a:ext cx="2209800" cy="762000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Input</a:t>
            </a:r>
            <a:endParaRPr lang="en-IN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Chevron 5"/>
          <p:cNvSpPr/>
          <p:nvPr/>
        </p:nvSpPr>
        <p:spPr>
          <a:xfrm>
            <a:off x="3429000" y="1752600"/>
            <a:ext cx="2209800" cy="762000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Process</a:t>
            </a:r>
            <a:endParaRPr lang="en-IN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hevron 6"/>
          <p:cNvSpPr/>
          <p:nvPr/>
        </p:nvSpPr>
        <p:spPr>
          <a:xfrm>
            <a:off x="6248399" y="1752600"/>
            <a:ext cx="2209800" cy="762000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Output</a:t>
            </a:r>
            <a:endParaRPr lang="en-IN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714500" y="2514600"/>
            <a:ext cx="0" cy="960375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572000" y="2537900"/>
            <a:ext cx="0" cy="960375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391400" y="2514600"/>
            <a:ext cx="0" cy="960375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028" name="Picture 4" descr="https://img3.exportersindia.com/product_images/bc-full/2019/7/47997/c-p-u-1563514118-5005027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4" r="21666"/>
          <a:stretch/>
        </p:blipFill>
        <p:spPr bwMode="auto">
          <a:xfrm>
            <a:off x="3733800" y="3615048"/>
            <a:ext cx="1683326" cy="240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yourdolphin.com/assets/upload/TrueFonts%20-%20Copy%2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7" t="6328" r="4051" b="5672"/>
          <a:stretch/>
        </p:blipFill>
        <p:spPr bwMode="auto">
          <a:xfrm>
            <a:off x="6172200" y="3589275"/>
            <a:ext cx="2432042" cy="174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IPO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66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FB891477-DA33-4A19-93A9-3269F09018E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Hardware and Software</a:t>
            </a:r>
            <a:endParaRPr lang="en-US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4952999"/>
            <a:ext cx="8229600" cy="114300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8702597"/>
              </p:ext>
            </p:extLst>
          </p:nvPr>
        </p:nvGraphicFramePr>
        <p:xfrm>
          <a:off x="457200" y="1397000"/>
          <a:ext cx="81534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>
                  <a:extLst>
                    <a:ext uri="{9D8B030D-6E8A-4147-A177-3AD203B41FA5}">
                      <a16:colId xmlns:a16="http://schemas.microsoft.com/office/drawing/2014/main" xmlns="" val="3023894520"/>
                    </a:ext>
                  </a:extLst>
                </a:gridCol>
                <a:gridCol w="4076700">
                  <a:extLst>
                    <a:ext uri="{9D8B030D-6E8A-4147-A177-3AD203B41FA5}">
                      <a16:colId xmlns:a16="http://schemas.microsoft.com/office/drawing/2014/main" xmlns="" val="2658569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3200" dirty="0" smtClean="0"/>
                        <a:t>Hardware</a:t>
                      </a:r>
                      <a:endParaRPr lang="en-IN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Software</a:t>
                      </a:r>
                      <a:endParaRPr lang="en-IN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18364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dirty="0" smtClean="0"/>
                        <a:t>The physical parts of a computer that you can see and touch are called hardware. </a:t>
                      </a:r>
                      <a:endParaRPr lang="en-IN" sz="2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Software is a set of instructions that is also called a computer program. 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62003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dirty="0" smtClean="0"/>
                        <a:t>Example:</a:t>
                      </a:r>
                      <a:r>
                        <a:rPr lang="en-US" sz="2400" dirty="0" smtClean="0"/>
                        <a:t> mouse, printer, CD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dirty="0" smtClean="0"/>
                        <a:t>Example:</a:t>
                      </a:r>
                      <a:r>
                        <a:rPr lang="en-US" sz="2400" b="1" baseline="0" dirty="0" smtClean="0"/>
                        <a:t> </a:t>
                      </a:r>
                      <a:r>
                        <a:rPr lang="en-IN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OpenOffice Writer, Tux Paint, Microsoft Windows </a:t>
                      </a:r>
                      <a:endParaRPr lang="en-IN" sz="2400" b="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8087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123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FB891477-DA33-4A19-93A9-3269F09018E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Input, Output and Storage Devices</a:t>
            </a:r>
            <a:endParaRPr lang="en-US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4952999"/>
            <a:ext cx="8229600" cy="114300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597976"/>
              </p:ext>
            </p:extLst>
          </p:nvPr>
        </p:nvGraphicFramePr>
        <p:xfrm>
          <a:off x="457200" y="1397000"/>
          <a:ext cx="81534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7800">
                  <a:extLst>
                    <a:ext uri="{9D8B030D-6E8A-4147-A177-3AD203B41FA5}">
                      <a16:colId xmlns:a16="http://schemas.microsoft.com/office/drawing/2014/main" xmlns="" val="3023894520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xmlns="" val="2658569305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xmlns="" val="4026167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3200" dirty="0" smtClean="0"/>
                        <a:t>Input</a:t>
                      </a:r>
                      <a:endParaRPr lang="en-IN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Output</a:t>
                      </a:r>
                      <a:endParaRPr lang="en-IN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Storage</a:t>
                      </a:r>
                      <a:endParaRPr lang="en-IN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18364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Devices that are used to </a:t>
                      </a:r>
                      <a:r>
                        <a:rPr lang="en-US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give input 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i.e. instructions to the computer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IN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Devices that are used to </a:t>
                      </a:r>
                      <a:r>
                        <a:rPr lang="en-US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receive the output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from the computer 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/>
                        <a:t>Devices that</a:t>
                      </a:r>
                      <a:r>
                        <a:rPr lang="en-US" sz="2400" baseline="0" dirty="0" smtClean="0"/>
                        <a:t> are 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used to </a:t>
                      </a:r>
                      <a:r>
                        <a:rPr lang="en-US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store the output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from the computer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62003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dirty="0" smtClean="0"/>
                        <a:t>Example: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mouse, joystick, scanner, keyboard, and web camera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dirty="0" smtClean="0"/>
                        <a:t>Example: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monitor, printer, speaker, and headphones</a:t>
                      </a:r>
                      <a:endParaRPr lang="en-IN" sz="24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dirty="0" smtClean="0"/>
                        <a:t>Example: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IN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CD, hard </a:t>
                      </a:r>
                      <a:r>
                        <a:rPr lang="en-IN" sz="2400" b="0" i="0" u="none" strike="noStrike" kern="1200" baseline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disk, and </a:t>
                      </a:r>
                      <a:r>
                        <a:rPr lang="en-IN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pen drive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8087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390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Software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Software </a:t>
            </a:r>
            <a:r>
              <a:rPr lang="en-US" dirty="0"/>
              <a:t>is a set of </a:t>
            </a:r>
            <a:r>
              <a:rPr lang="en-US" dirty="0" smtClean="0"/>
              <a:t>instructions. It is also </a:t>
            </a:r>
            <a:r>
              <a:rPr lang="en-US" dirty="0"/>
              <a:t>called a computer program.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It </a:t>
            </a:r>
            <a:r>
              <a:rPr lang="en-US" dirty="0"/>
              <a:t>instructs a computer hardware what to do and how to perform a particular task. It is responsible for making the hardware work.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7679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Software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You </a:t>
            </a:r>
            <a:r>
              <a:rPr lang="en-US" dirty="0"/>
              <a:t>cannot touch or feel software. You can only see it. </a:t>
            </a:r>
            <a:r>
              <a:rPr lang="en-US" dirty="0" smtClean="0"/>
              <a:t>For </a:t>
            </a:r>
            <a:r>
              <a:rPr lang="en-US" dirty="0"/>
              <a:t>example, you can draw in Tux Paint using a mouse. Therefore, Tux Paint is a </a:t>
            </a:r>
            <a:r>
              <a:rPr lang="en-US" dirty="0" smtClean="0"/>
              <a:t>software.</a:t>
            </a:r>
          </a:p>
          <a:p>
            <a:endParaRPr lang="en-US" dirty="0"/>
          </a:p>
          <a:p>
            <a:r>
              <a:rPr lang="en-US" dirty="0" smtClean="0"/>
              <a:t>There </a:t>
            </a:r>
            <a:r>
              <a:rPr lang="en-US" dirty="0"/>
              <a:t>are two types of </a:t>
            </a:r>
            <a:r>
              <a:rPr lang="en-US" dirty="0" smtClean="0"/>
              <a:t>software-</a:t>
            </a:r>
            <a:r>
              <a:rPr lang="en-US" b="1" dirty="0" smtClean="0"/>
              <a:t>application </a:t>
            </a:r>
            <a:r>
              <a:rPr lang="en-US" b="1" dirty="0"/>
              <a:t>software </a:t>
            </a:r>
            <a:r>
              <a:rPr lang="en-US" dirty="0"/>
              <a:t>and </a:t>
            </a:r>
            <a:r>
              <a:rPr lang="en-US" b="1" dirty="0"/>
              <a:t>system software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51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Application Software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It helps you to </a:t>
            </a:r>
            <a:r>
              <a:rPr lang="en-US" dirty="0"/>
              <a:t>perform specific tasks on a </a:t>
            </a:r>
            <a:r>
              <a:rPr lang="en-US" dirty="0" smtClean="0"/>
              <a:t>computer. For </a:t>
            </a:r>
            <a:r>
              <a:rPr lang="en-US" dirty="0"/>
              <a:t>example, </a:t>
            </a:r>
            <a:r>
              <a:rPr lang="en-US" dirty="0" smtClean="0"/>
              <a:t>‘</a:t>
            </a:r>
            <a:r>
              <a:rPr lang="en-US" dirty="0"/>
              <a:t>Tux Paint</a:t>
            </a:r>
            <a:r>
              <a:rPr lang="en-US" dirty="0" smtClean="0"/>
              <a:t>’ helps you </a:t>
            </a:r>
            <a:r>
              <a:rPr lang="en-US" dirty="0"/>
              <a:t>to draw and </a:t>
            </a:r>
            <a:r>
              <a:rPr lang="en-US" dirty="0" err="1"/>
              <a:t>colour</a:t>
            </a:r>
            <a:r>
              <a:rPr lang="en-US" dirty="0"/>
              <a:t> on a computer.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There are different types of application software that help us perform different tasks. </a:t>
            </a:r>
          </a:p>
        </p:txBody>
      </p:sp>
    </p:spTree>
    <p:extLst>
      <p:ext uri="{BB962C8B-B14F-4D97-AF65-F5344CB8AC3E}">
        <p14:creationId xmlns:p14="http://schemas.microsoft.com/office/powerpoint/2010/main" val="57804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Application Software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Word processing applications:</a:t>
            </a:r>
          </a:p>
          <a:p>
            <a:pPr>
              <a:buFontTx/>
              <a:buChar char="-"/>
            </a:pPr>
            <a:r>
              <a:rPr lang="en-US" dirty="0" smtClean="0"/>
              <a:t>Help us to </a:t>
            </a:r>
            <a:r>
              <a:rPr lang="en-US" dirty="0"/>
              <a:t>create documents such as letters, </a:t>
            </a:r>
            <a:r>
              <a:rPr lang="en-US" dirty="0" smtClean="0"/>
              <a:t>labels, bills, etc. </a:t>
            </a:r>
          </a:p>
          <a:p>
            <a:pPr>
              <a:buFontTx/>
              <a:buChar char="-"/>
            </a:pPr>
            <a:r>
              <a:rPr lang="en-US" dirty="0" smtClean="0"/>
              <a:t>Examples: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73"/>
          <a:stretch/>
        </p:blipFill>
        <p:spPr bwMode="auto">
          <a:xfrm>
            <a:off x="2382956" y="4038600"/>
            <a:ext cx="130968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942100" y="4038600"/>
            <a:ext cx="15255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57400" y="5334000"/>
            <a:ext cx="1907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OpenOffice</a:t>
            </a:r>
            <a:r>
              <a:rPr lang="en-US" dirty="0"/>
              <a:t> Writer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5762" y="5335035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MS Word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80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Application Software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Spreadsheet applications:</a:t>
            </a:r>
          </a:p>
          <a:p>
            <a:pPr marL="287338" indent="-287338">
              <a:buNone/>
            </a:pPr>
            <a:r>
              <a:rPr lang="en-US" dirty="0" smtClean="0"/>
              <a:t>-  Help us to </a:t>
            </a:r>
            <a:r>
              <a:rPr lang="en-US" dirty="0" err="1" smtClean="0"/>
              <a:t>organise</a:t>
            </a:r>
            <a:r>
              <a:rPr lang="en-US" dirty="0"/>
              <a:t>, store and </a:t>
            </a:r>
            <a:r>
              <a:rPr lang="en-US" dirty="0" err="1"/>
              <a:t>analyse</a:t>
            </a:r>
            <a:r>
              <a:rPr lang="en-US" dirty="0"/>
              <a:t> data in </a:t>
            </a:r>
            <a:r>
              <a:rPr lang="en-US" dirty="0" smtClean="0"/>
              <a:t>  a </a:t>
            </a:r>
            <a:r>
              <a:rPr lang="en-US" dirty="0"/>
              <a:t>tabular form.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Examples: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57400" y="5334000"/>
            <a:ext cx="1644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LibreOffice</a:t>
            </a:r>
            <a:r>
              <a:rPr lang="en-US" dirty="0" smtClean="0"/>
              <a:t> </a:t>
            </a:r>
            <a:r>
              <a:rPr lang="en-US" dirty="0" err="1" smtClean="0"/>
              <a:t>Calc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45762" y="5335035"/>
            <a:ext cx="1013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MS Excel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019800" y="3952875"/>
            <a:ext cx="156210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01"/>
          <a:stretch/>
        </p:blipFill>
        <p:spPr bwMode="auto">
          <a:xfrm>
            <a:off x="2209800" y="3952875"/>
            <a:ext cx="1274644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607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Application Software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Presentation applications:</a:t>
            </a:r>
          </a:p>
          <a:p>
            <a:pPr>
              <a:buFontTx/>
              <a:buChar char="-"/>
            </a:pPr>
            <a:r>
              <a:rPr lang="en-US" dirty="0" smtClean="0"/>
              <a:t>Help us to </a:t>
            </a:r>
            <a:r>
              <a:rPr lang="en-US" dirty="0"/>
              <a:t>present information in the form of a slide show</a:t>
            </a:r>
            <a:r>
              <a:rPr lang="en-US" dirty="0" smtClean="0"/>
              <a:t>. </a:t>
            </a:r>
          </a:p>
          <a:p>
            <a:pPr>
              <a:buFontTx/>
              <a:buChar char="-"/>
            </a:pPr>
            <a:r>
              <a:rPr lang="en-US" dirty="0" smtClean="0"/>
              <a:t>Examples: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67903" y="5334000"/>
            <a:ext cx="2042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OpenOffice</a:t>
            </a:r>
            <a:r>
              <a:rPr lang="en-US" dirty="0" smtClean="0"/>
              <a:t> Impress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19800" y="5335035"/>
            <a:ext cx="1672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MS PowerPoint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55"/>
          <a:stretch/>
        </p:blipFill>
        <p:spPr bwMode="auto">
          <a:xfrm>
            <a:off x="2286000" y="4114800"/>
            <a:ext cx="1098748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r="39718"/>
          <a:stretch/>
        </p:blipFill>
        <p:spPr bwMode="auto">
          <a:xfrm>
            <a:off x="5867400" y="4210492"/>
            <a:ext cx="1745512" cy="990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87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Application Software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Graphics and animation applications:</a:t>
            </a:r>
          </a:p>
          <a:p>
            <a:pPr>
              <a:buFontTx/>
              <a:buChar char="-"/>
            </a:pPr>
            <a:r>
              <a:rPr lang="en-US" dirty="0" smtClean="0"/>
              <a:t>Help us to </a:t>
            </a:r>
            <a:r>
              <a:rPr lang="en-US" dirty="0"/>
              <a:t>create images and animate them.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Examples: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10722" y="5334000"/>
            <a:ext cx="865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Scratch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77000" y="5335035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GIMP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50"/>
          <a:stretch/>
        </p:blipFill>
        <p:spPr bwMode="auto">
          <a:xfrm>
            <a:off x="2209800" y="3889762"/>
            <a:ext cx="1244009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98"/>
          <a:stretch/>
        </p:blipFill>
        <p:spPr bwMode="auto">
          <a:xfrm>
            <a:off x="6248400" y="3906615"/>
            <a:ext cx="1192619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360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Application Software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Gaming applications:</a:t>
            </a:r>
          </a:p>
          <a:p>
            <a:pPr>
              <a:buFontTx/>
              <a:buChar char="-"/>
            </a:pPr>
            <a:r>
              <a:rPr lang="en-US" dirty="0" smtClean="0"/>
              <a:t>It is used to play games. </a:t>
            </a:r>
          </a:p>
          <a:p>
            <a:pPr>
              <a:buFontTx/>
              <a:buChar char="-"/>
            </a:pPr>
            <a:r>
              <a:rPr lang="en-US" dirty="0" smtClean="0"/>
              <a:t>Examples: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905000" y="3676650"/>
            <a:ext cx="1319212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63"/>
          <a:stretch/>
        </p:blipFill>
        <p:spPr bwMode="auto">
          <a:xfrm>
            <a:off x="6326815" y="3657600"/>
            <a:ext cx="1140785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123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System Software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It is </a:t>
            </a:r>
            <a:r>
              <a:rPr lang="en-US" dirty="0"/>
              <a:t>software that controls and manages the overall activities of a computer </a:t>
            </a:r>
            <a:r>
              <a:rPr lang="en-US" dirty="0" smtClean="0"/>
              <a:t>system.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An </a:t>
            </a:r>
            <a:r>
              <a:rPr lang="en-US" dirty="0"/>
              <a:t>operating system (OS) is a set of computer programs that acts as an interface between the user of a computer and the computer hardware.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3812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System Software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It </a:t>
            </a:r>
            <a:r>
              <a:rPr lang="en-US" dirty="0"/>
              <a:t>allows the user to communicate with the hardware.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It </a:t>
            </a:r>
            <a:r>
              <a:rPr lang="en-US" dirty="0"/>
              <a:t>is the first software to be installed on a computer. A computer cannot work without an operating system. </a:t>
            </a:r>
            <a:r>
              <a:rPr lang="en-US" dirty="0" smtClean="0"/>
              <a:t>For example: Microsoft </a:t>
            </a:r>
            <a:r>
              <a:rPr lang="en-US" dirty="0"/>
              <a:t>Windows, Macintosh, Linux, Ubuntu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440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Windows 7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Windows 7 desktop is the main screen of the Windows operating system.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are various </a:t>
            </a:r>
            <a:r>
              <a:rPr lang="en-US" dirty="0" smtClean="0"/>
              <a:t>components </a:t>
            </a:r>
            <a:r>
              <a:rPr lang="en-US" dirty="0"/>
              <a:t>of the Windows 7 screen. </a:t>
            </a:r>
          </a:p>
        </p:txBody>
      </p:sp>
    </p:spTree>
    <p:extLst>
      <p:ext uri="{BB962C8B-B14F-4D97-AF65-F5344CB8AC3E}">
        <p14:creationId xmlns:p14="http://schemas.microsoft.com/office/powerpoint/2010/main" val="312493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FB891477-DA33-4A19-93A9-3269F09018E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Windows 7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04" y="1066800"/>
            <a:ext cx="694019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82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Windows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Desktop </a:t>
            </a:r>
            <a:r>
              <a:rPr lang="en-US" b="1" dirty="0"/>
              <a:t>icons:</a:t>
            </a:r>
            <a:r>
              <a:rPr lang="en-US" dirty="0"/>
              <a:t> These are small pictures </a:t>
            </a:r>
            <a:r>
              <a:rPr lang="en-US" dirty="0" smtClean="0"/>
              <a:t>or graphics </a:t>
            </a:r>
            <a:r>
              <a:rPr lang="en-US" dirty="0"/>
              <a:t>on a desktop that represent </a:t>
            </a:r>
            <a:r>
              <a:rPr lang="en-US" dirty="0" smtClean="0"/>
              <a:t>an application or a program.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Commonly </a:t>
            </a:r>
            <a:r>
              <a:rPr lang="en-US" dirty="0" smtClean="0"/>
              <a:t>used icons on a desktop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27"/>
          <a:stretch/>
        </p:blipFill>
        <p:spPr bwMode="auto">
          <a:xfrm>
            <a:off x="4171950" y="4730585"/>
            <a:ext cx="800100" cy="739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600200" y="4659868"/>
            <a:ext cx="800100" cy="881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668" y="4664575"/>
            <a:ext cx="8667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74084" y="5650468"/>
            <a:ext cx="1252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Recycle </a:t>
            </a:r>
            <a:r>
              <a:rPr lang="en-US" dirty="0" smtClean="0"/>
              <a:t>bin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111345" y="5650468"/>
            <a:ext cx="994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Network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934200" y="5650468"/>
            <a:ext cx="1127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Computer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Windows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Computer icon: </a:t>
            </a:r>
            <a:r>
              <a:rPr lang="en-US" dirty="0"/>
              <a:t>Shows the list of different locations on the computer and the files stored in these locations. </a:t>
            </a:r>
            <a:endParaRPr lang="en-US" dirty="0" smtClean="0"/>
          </a:p>
          <a:p>
            <a:endParaRPr lang="en-US" b="1" dirty="0"/>
          </a:p>
          <a:p>
            <a:r>
              <a:rPr lang="en-US" b="1" dirty="0" smtClean="0"/>
              <a:t>Network</a:t>
            </a:r>
            <a:r>
              <a:rPr lang="en-US" b="1" dirty="0"/>
              <a:t>:</a:t>
            </a:r>
            <a:r>
              <a:rPr lang="en-US" dirty="0"/>
              <a:t> Shows whether the computer </a:t>
            </a:r>
            <a:r>
              <a:rPr lang="en-US" dirty="0" smtClean="0"/>
              <a:t>is connected to a network.</a:t>
            </a:r>
          </a:p>
          <a:p>
            <a:endParaRPr lang="en-US" dirty="0"/>
          </a:p>
          <a:p>
            <a:r>
              <a:rPr lang="en-US" b="1" dirty="0"/>
              <a:t>Recycle bin: </a:t>
            </a:r>
            <a:r>
              <a:rPr lang="en-US" dirty="0"/>
              <a:t>Stores files that the user </a:t>
            </a:r>
            <a:r>
              <a:rPr lang="en-US" dirty="0" smtClean="0"/>
              <a:t>has </a:t>
            </a:r>
            <a:r>
              <a:rPr lang="en-US" dirty="0"/>
              <a:t>removed or deleted from the computer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endParaRPr lang="en-IN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27"/>
          <a:stretch/>
        </p:blipFill>
        <p:spPr bwMode="auto">
          <a:xfrm>
            <a:off x="7967109" y="3863181"/>
            <a:ext cx="800100" cy="739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7967109" y="5529262"/>
            <a:ext cx="800100" cy="881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34" y="1371600"/>
            <a:ext cx="8667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22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Windows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724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Taskbar</a:t>
            </a:r>
            <a:r>
              <a:rPr lang="en-US" b="1" dirty="0" smtClean="0"/>
              <a:t>: </a:t>
            </a:r>
            <a:r>
              <a:rPr lang="en-US" dirty="0" smtClean="0"/>
              <a:t>It is the </a:t>
            </a:r>
            <a:r>
              <a:rPr lang="en-US" dirty="0"/>
              <a:t>long horizontal bar at the bottom of the </a:t>
            </a:r>
            <a:r>
              <a:rPr lang="en-US" dirty="0" smtClean="0"/>
              <a:t>desktop. </a:t>
            </a:r>
            <a:r>
              <a:rPr lang="en-US" dirty="0"/>
              <a:t>It contains the Start button and application icons on the left, and has a notification area and icons for time, date and speaker volume on the right. 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295775"/>
            <a:ext cx="7124700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36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Windows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724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Start </a:t>
            </a:r>
            <a:r>
              <a:rPr lang="en-US" b="1" dirty="0"/>
              <a:t>button: </a:t>
            </a:r>
            <a:r>
              <a:rPr lang="en-US" dirty="0"/>
              <a:t>Displays the Start menu that allows the user to open different applications</a:t>
            </a:r>
            <a:r>
              <a:rPr lang="en-US" dirty="0" smtClean="0"/>
              <a:t>.</a:t>
            </a:r>
          </a:p>
          <a:p>
            <a:endParaRPr lang="en-US" sz="1400" dirty="0"/>
          </a:p>
          <a:p>
            <a:r>
              <a:rPr lang="en-US" b="1" dirty="0"/>
              <a:t>Date and time: </a:t>
            </a:r>
            <a:r>
              <a:rPr lang="en-US" dirty="0"/>
              <a:t>Shows the current date and time set for the computer.</a:t>
            </a:r>
          </a:p>
          <a:p>
            <a:pPr marL="0" indent="0">
              <a:buNone/>
            </a:pPr>
            <a:endParaRPr lang="en-US" sz="1400" dirty="0" smtClean="0"/>
          </a:p>
          <a:p>
            <a:r>
              <a:rPr lang="en-US" b="1" dirty="0" smtClean="0"/>
              <a:t>Notification </a:t>
            </a:r>
            <a:r>
              <a:rPr lang="en-US" b="1" dirty="0"/>
              <a:t>area: </a:t>
            </a:r>
            <a:r>
              <a:rPr lang="en-US" dirty="0"/>
              <a:t>Shows small icons that informs the user about the status of various tasks running on the computer. </a:t>
            </a:r>
            <a:endParaRPr lang="en-IN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847" y="3467100"/>
            <a:ext cx="157162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097" y="5324475"/>
            <a:ext cx="1857375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864" y="1676400"/>
            <a:ext cx="685800" cy="498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45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Taking care of a computer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724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It is important to take care of a computer.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/>
              <a:t>must handle the computer and its parts carefully and gently to avoid damage.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/>
              <a:t>can </a:t>
            </a:r>
            <a:r>
              <a:rPr lang="en-US" dirty="0" smtClean="0"/>
              <a:t>follow some tips so that the hardware will remain in good </a:t>
            </a:r>
            <a:r>
              <a:rPr lang="en-US" dirty="0"/>
              <a:t>condition for a longer time.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099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Taking care of a computer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724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 Fight dust:</a:t>
            </a:r>
            <a:r>
              <a:rPr lang="en-US" dirty="0" smtClean="0"/>
              <a:t> </a:t>
            </a:r>
          </a:p>
          <a:p>
            <a:r>
              <a:rPr lang="en-US" dirty="0" smtClean="0"/>
              <a:t>Dust </a:t>
            </a:r>
            <a:r>
              <a:rPr lang="en-US" dirty="0"/>
              <a:t>is a major enemy of a computer. It causes heating up of hardware that can cause failure or problem when starting a computer. </a:t>
            </a:r>
            <a:endParaRPr lang="en-US" dirty="0" smtClean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838" y="4267200"/>
            <a:ext cx="1985962" cy="132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3276600"/>
            <a:ext cx="6172200" cy="304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 </a:t>
            </a:r>
            <a:endParaRPr lang="en-US" dirty="0" smtClean="0"/>
          </a:p>
          <a:p>
            <a:r>
              <a:rPr lang="en-US" dirty="0" smtClean="0"/>
              <a:t>To avoid this, clean your computer  gently with a dry soft cloth, regularly. Cover your computer when it is not being used to keep it dust free.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1549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Taking care of a computer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724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 Use clean hands:</a:t>
            </a:r>
            <a:r>
              <a:rPr lang="en-US" dirty="0" smtClean="0"/>
              <a:t> </a:t>
            </a:r>
          </a:p>
          <a:p>
            <a:r>
              <a:rPr lang="en-US" dirty="0" smtClean="0"/>
              <a:t>Make </a:t>
            </a:r>
            <a:r>
              <a:rPr lang="en-US" dirty="0"/>
              <a:t>sure your hands are clean and dry before you type on a keyboard or click a mouse.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Dirty </a:t>
            </a:r>
            <a:r>
              <a:rPr lang="en-US" dirty="0"/>
              <a:t>or wet hands can result in sticky keys on a keyboard and cause stains on the display screen.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9738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Taking care of a computer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724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 No </a:t>
            </a:r>
            <a:r>
              <a:rPr lang="en-US" b="1" dirty="0"/>
              <a:t>food or </a:t>
            </a:r>
            <a:r>
              <a:rPr lang="en-US" b="1" dirty="0" smtClean="0"/>
              <a:t>drinks:</a:t>
            </a:r>
            <a:r>
              <a:rPr lang="en-US" dirty="0" smtClean="0"/>
              <a:t> </a:t>
            </a:r>
          </a:p>
          <a:p>
            <a:r>
              <a:rPr lang="en-US" dirty="0" smtClean="0"/>
              <a:t>Do </a:t>
            </a:r>
            <a:r>
              <a:rPr lang="en-US" dirty="0"/>
              <a:t>not keep food or drinks near your computer, as it can spill on it accidently. This can damage the hardware, and it may not work as expected. </a:t>
            </a:r>
            <a:endParaRPr lang="en-US" dirty="0" smtClean="0"/>
          </a:p>
        </p:txBody>
      </p:sp>
      <p:pic>
        <p:nvPicPr>
          <p:cNvPr id="3074" name="Picture 2" descr="https://lh6.googleusercontent.com/proxy/6nWdZo4JzhTweijWRWVcrT_GnZJrjoGaobHckhJw3HBwst3BJgMl9hu6Z2EWNb4-BrMv6i8AIwhIAi7q441y70o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350" y="4267200"/>
            <a:ext cx="20193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60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Taking care of a computer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724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 Handle with care: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The </a:t>
            </a:r>
            <a:r>
              <a:rPr lang="en-US" dirty="0"/>
              <a:t>way you handle your hardware devices will determine how long they will last. </a:t>
            </a:r>
            <a:endParaRPr lang="en-US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dirty="0" smtClean="0"/>
              <a:t>Always </a:t>
            </a:r>
            <a:r>
              <a:rPr lang="en-US" dirty="0"/>
              <a:t>hold the CD correctly by </a:t>
            </a:r>
            <a:r>
              <a:rPr lang="en-US" dirty="0" smtClean="0"/>
              <a:t>                holding </a:t>
            </a:r>
            <a:r>
              <a:rPr lang="en-US" dirty="0"/>
              <a:t>it at its </a:t>
            </a:r>
            <a:r>
              <a:rPr lang="en-US" dirty="0" smtClean="0"/>
              <a:t>edges. 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dirty="0" smtClean="0"/>
              <a:t>Press </a:t>
            </a:r>
            <a:r>
              <a:rPr lang="en-US" dirty="0"/>
              <a:t>the keys of the keyboard softly and handle the mouse gently. </a:t>
            </a:r>
            <a:endParaRPr lang="en-US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455581"/>
            <a:ext cx="2000250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933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</TotalTime>
  <Words>969</Words>
  <Application>Microsoft Office PowerPoint</Application>
  <PresentationFormat>On-screen Show (4:3)</PresentationFormat>
  <Paragraphs>156</Paragraphs>
  <Slides>26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Supriya Kulkarni</cp:lastModifiedBy>
  <cp:revision>113</cp:revision>
  <dcterms:created xsi:type="dcterms:W3CDTF">2017-02-15T11:17:05Z</dcterms:created>
  <dcterms:modified xsi:type="dcterms:W3CDTF">2020-03-19T05:26:14Z</dcterms:modified>
</cp:coreProperties>
</file>