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0" r:id="rId2"/>
    <p:sldId id="263" r:id="rId3"/>
    <p:sldId id="266" r:id="rId4"/>
    <p:sldId id="267" r:id="rId5"/>
    <p:sldId id="262" r:id="rId6"/>
    <p:sldId id="268" r:id="rId7"/>
    <p:sldId id="26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FF"/>
    <a:srgbClr val="FF9900"/>
    <a:srgbClr val="9933FF"/>
    <a:srgbClr val="99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637" autoAdjust="0"/>
    <p:restoredTop sz="94660"/>
  </p:normalViewPr>
  <p:slideViewPr>
    <p:cSldViewPr>
      <p:cViewPr varScale="1">
        <p:scale>
          <a:sx n="68" d="100"/>
          <a:sy n="68" d="100"/>
        </p:scale>
        <p:origin x="-99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43269-498F-4522-9880-42DD2F0A05A9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095E5C-AC70-47E8-B68E-C8734D74B73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979444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D7A99-8129-4649-8279-EF6D121BAFAA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0FDE22-691F-4A0E-9B58-C13008ADA8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18336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" y="0"/>
            <a:ext cx="914402" cy="914402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0" y="19050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Subject: Mathematics</a:t>
            </a:r>
            <a:endParaRPr lang="en-US" dirty="0">
              <a:latin typeface="Utsaah" pitchFamily="34" charset="0"/>
              <a:cs typeface="Utsaah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4183559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Grade: III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0" y="304428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Topic: Addition</a:t>
            </a:r>
            <a:endParaRPr lang="en-US" dirty="0">
              <a:latin typeface="Utsaah" pitchFamily="34" charset="0"/>
              <a:cs typeface="Utsaah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897091" y="6492875"/>
            <a:ext cx="484909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rgbClr val="FFFF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B891477-DA33-4A19-93A9-3269F09018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50783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her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897091" y="6492875"/>
            <a:ext cx="484909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rgbClr val="FFFF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B891477-DA33-4A19-93A9-3269F09018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8777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A60F9B-FE6B-47DE-AAE3-1F3767896E6B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65DC-293A-42AF-9373-D12873B12E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4886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Addition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6488668"/>
            <a:ext cx="135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CB/III/20-21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8215338" y="6485536"/>
            <a:ext cx="877857" cy="3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of</a:t>
            </a:r>
            <a:r>
              <a:rPr lang="en-US" b="1" baseline="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b="1" baseline="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86710" y="6492875"/>
            <a:ext cx="413471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rgbClr val="FFFF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1669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897091" y="6492875"/>
            <a:ext cx="484909" cy="365125"/>
          </a:xfrm>
        </p:spPr>
        <p:txBody>
          <a:bodyPr/>
          <a:lstStyle/>
          <a:p>
            <a:fld id="{FB891477-DA33-4A19-93A9-3269F09018E7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8152" y="857232"/>
            <a:ext cx="3062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cs typeface="Times New Roman" pitchFamily="18" charset="0"/>
              </a:rPr>
              <a:t>Add: 1292 + </a:t>
            </a:r>
            <a:r>
              <a:rPr lang="en-GB" sz="2400" b="1" dirty="0" smtClean="0">
                <a:cs typeface="Times New Roman" pitchFamily="18" charset="0"/>
              </a:rPr>
              <a:t>2421</a:t>
            </a:r>
            <a:endParaRPr lang="en-US" sz="2400" b="1" dirty="0">
              <a:cs typeface="Times New Roman" pitchFamily="18" charset="0"/>
            </a:endParaRP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433390" y="1456995"/>
            <a:ext cx="3567106" cy="2276476"/>
          </a:xfrm>
          <a:prstGeom prst="roundRect">
            <a:avLst>
              <a:gd name="adj" fmla="val 6618"/>
            </a:avLst>
          </a:prstGeom>
          <a:solidFill>
            <a:schemeClr val="accent5">
              <a:lumMod val="40000"/>
              <a:lumOff val="60000"/>
              <a:alpha val="60000"/>
            </a:schemeClr>
          </a:solidFill>
          <a:ln w="28575">
            <a:solidFill>
              <a:schemeClr val="accent5">
                <a:lumMod val="75000"/>
              </a:schemeClr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43156" y="1790577"/>
          <a:ext cx="2725299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881"/>
                <a:gridCol w="634515"/>
                <a:gridCol w="551301"/>
                <a:gridCol w="551301"/>
                <a:gridCol w="551301"/>
              </a:tblGrid>
              <a:tr h="40005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Th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H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O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ctr"/>
                      <a:endParaRPr lang="en-US" b="1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+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ctr"/>
                      <a:endParaRPr lang="en-US" b="1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C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C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C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C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434855" y="3009777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3</a:t>
            </a:r>
            <a:endParaRPr lang="en-US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44455" y="3009777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7</a:t>
            </a:r>
            <a:endParaRPr lang="en-US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77855" y="3009777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1</a:t>
            </a:r>
            <a:endParaRPr lang="en-US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11255" y="3021445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3</a:t>
            </a:r>
            <a:endParaRPr lang="en-US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cs typeface="Times New Roman" pitchFamily="18" charset="0"/>
              </a:rPr>
              <a:t>PROPERTIES OF ADDITION</a:t>
            </a:r>
            <a:endParaRPr lang="en-US" sz="2800" b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48266" y="857232"/>
            <a:ext cx="3062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cs typeface="Times New Roman" pitchFamily="18" charset="0"/>
              </a:rPr>
              <a:t>Add: </a:t>
            </a:r>
            <a:r>
              <a:rPr lang="en-GB" sz="2400" b="1" dirty="0" smtClean="0">
                <a:cs typeface="Times New Roman" pitchFamily="18" charset="0"/>
              </a:rPr>
              <a:t>2421 + </a:t>
            </a:r>
            <a:r>
              <a:rPr lang="en-GB" sz="2400" b="1" dirty="0" smtClean="0">
                <a:cs typeface="Times New Roman" pitchFamily="18" charset="0"/>
              </a:rPr>
              <a:t>1292</a:t>
            </a:r>
            <a:endParaRPr lang="en-US" sz="2400" b="1" dirty="0">
              <a:cs typeface="Times New Roman" pitchFamily="18" charset="0"/>
            </a:endParaRPr>
          </a:p>
        </p:txBody>
      </p:sp>
      <p:sp>
        <p:nvSpPr>
          <p:cNvPr id="35" name="AutoShape 4"/>
          <p:cNvSpPr>
            <a:spLocks noChangeArrowheads="1"/>
          </p:cNvSpPr>
          <p:nvPr/>
        </p:nvSpPr>
        <p:spPr bwMode="auto">
          <a:xfrm>
            <a:off x="5143504" y="1456995"/>
            <a:ext cx="3567106" cy="2276476"/>
          </a:xfrm>
          <a:prstGeom prst="roundRect">
            <a:avLst>
              <a:gd name="adj" fmla="val 6618"/>
            </a:avLst>
          </a:prstGeom>
          <a:solidFill>
            <a:schemeClr val="accent5">
              <a:lumMod val="40000"/>
              <a:lumOff val="60000"/>
              <a:alpha val="60000"/>
            </a:schemeClr>
          </a:solidFill>
          <a:ln w="28575">
            <a:solidFill>
              <a:schemeClr val="accent5">
                <a:lumMod val="75000"/>
              </a:schemeClr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graphicFrame>
        <p:nvGraphicFramePr>
          <p:cNvPr id="40" name="Table 39"/>
          <p:cNvGraphicFramePr>
            <a:graphicFrameLocks noGrp="1"/>
          </p:cNvGraphicFramePr>
          <p:nvPr/>
        </p:nvGraphicFramePr>
        <p:xfrm>
          <a:off x="5553270" y="1790577"/>
          <a:ext cx="2725299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881"/>
                <a:gridCol w="634515"/>
                <a:gridCol w="551301"/>
                <a:gridCol w="551301"/>
                <a:gridCol w="551301"/>
              </a:tblGrid>
              <a:tr h="40005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Th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H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O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ctr"/>
                      <a:endParaRPr lang="en-US" b="1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+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ctr"/>
                      <a:endParaRPr lang="en-US" b="1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C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C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C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C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6144969" y="3009777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3</a:t>
            </a:r>
            <a:endParaRPr lang="en-US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754569" y="3009777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7</a:t>
            </a:r>
            <a:endParaRPr lang="en-US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287969" y="3009777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1</a:t>
            </a:r>
            <a:endParaRPr lang="en-US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821369" y="3021445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3</a:t>
            </a:r>
            <a:endParaRPr lang="en-US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48" name="AutoShape 4"/>
          <p:cNvSpPr>
            <a:spLocks noChangeArrowheads="1"/>
          </p:cNvSpPr>
          <p:nvPr/>
        </p:nvSpPr>
        <p:spPr bwMode="auto">
          <a:xfrm>
            <a:off x="0" y="4962227"/>
            <a:ext cx="9144000" cy="609600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>
                <a:lumMod val="75000"/>
              </a:schemeClr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2400" b="1" dirty="0" smtClean="0">
                <a:ea typeface="Times New Roman" pitchFamily="18" charset="0"/>
                <a:cs typeface="Times New Roman" pitchFamily="18" charset="0"/>
              </a:rPr>
              <a:t>Changing the order of addends does not change the sum.</a:t>
            </a:r>
            <a:endParaRPr lang="en-GB" sz="2400" dirty="0" smtClean="0">
              <a:cs typeface="Arial" pitchFamily="34" charset="0"/>
            </a:endParaRPr>
          </a:p>
          <a:p>
            <a:pPr lvl="0"/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49" name="Picture 5" descr="http://www.picgifs.com/clip-art/cartoons/tweety/clip-art-tweety-271038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48600" y="3743027"/>
            <a:ext cx="1295400" cy="1352398"/>
          </a:xfrm>
          <a:prstGeom prst="rect">
            <a:avLst/>
          </a:prstGeom>
          <a:noFill/>
        </p:spPr>
      </p:pic>
      <p:sp>
        <p:nvSpPr>
          <p:cNvPr id="50" name="TextBox 49"/>
          <p:cNvSpPr txBox="1"/>
          <p:nvPr/>
        </p:nvSpPr>
        <p:spPr>
          <a:xfrm>
            <a:off x="1285852" y="5857892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cs typeface="Times New Roman" pitchFamily="18" charset="0"/>
              </a:rPr>
              <a:t>Thus, </a:t>
            </a:r>
            <a:r>
              <a:rPr lang="en-US" sz="2400" b="1" dirty="0" smtClean="0">
                <a:cs typeface="Times New Roman" pitchFamily="18" charset="0"/>
              </a:rPr>
              <a:t>1292 + 2421 = 2421 + 1292</a:t>
            </a:r>
            <a:endParaRPr lang="en-US" sz="2400" b="1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80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80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80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4" dur="80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5" dur="80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80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9" dur="80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0" dur="80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80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4" dur="80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5" dur="80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80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3" dur="80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4" dur="80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80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 autoUpdateAnimBg="0"/>
      <p:bldP spid="15" grpId="0"/>
      <p:bldP spid="17" grpId="0"/>
      <p:bldP spid="18" grpId="0"/>
      <p:bldP spid="19" grpId="0"/>
      <p:bldP spid="31" grpId="0"/>
      <p:bldP spid="35" grpId="0" animBg="1" autoUpdateAnimBg="0"/>
      <p:bldP spid="44" grpId="0"/>
      <p:bldP spid="45" grpId="0"/>
      <p:bldP spid="46" grpId="0"/>
      <p:bldP spid="47" grpId="0"/>
      <p:bldP spid="48" grpId="0" animBg="1" autoUpdateAnimBg="0"/>
      <p:bldP spid="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4"/>
          <p:cNvSpPr>
            <a:spLocks noChangeArrowheads="1"/>
          </p:cNvSpPr>
          <p:nvPr/>
        </p:nvSpPr>
        <p:spPr bwMode="auto">
          <a:xfrm>
            <a:off x="0" y="5105416"/>
            <a:ext cx="9144000" cy="609600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>
                <a:lumMod val="75000"/>
              </a:schemeClr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2400" b="1" dirty="0" smtClean="0">
                <a:ea typeface="Times New Roman" pitchFamily="18" charset="0"/>
                <a:cs typeface="Times New Roman" pitchFamily="18" charset="0"/>
              </a:rPr>
              <a:t>When zero is added to any number, the sum is the number itself.</a:t>
            </a:r>
            <a:endParaRPr lang="en-GB" sz="2400" dirty="0" smtClean="0">
              <a:cs typeface="Arial" pitchFamily="34" charset="0"/>
            </a:endParaRPr>
          </a:p>
          <a:p>
            <a:pPr lvl="0"/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22" name="Picture 5" descr="http://www.picgifs.com/clip-art/cartoons/tweety/clip-art-tweety-271038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48600" y="3886216"/>
            <a:ext cx="1295400" cy="1352398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838200" y="5896293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cs typeface="Times New Roman" pitchFamily="18" charset="0"/>
              </a:rPr>
              <a:t>Thus, 1234 + 0 = 1234  and 3562 + 0 = 3562</a:t>
            </a:r>
            <a:endParaRPr lang="en-US" sz="2400" b="1" dirty="0"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cs typeface="Times New Roman" pitchFamily="18" charset="0"/>
              </a:rPr>
              <a:t>PROPERTIES OF ADDITION</a:t>
            </a:r>
            <a:endParaRPr lang="en-US" sz="2800" b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8152" y="857232"/>
            <a:ext cx="3062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cs typeface="Times New Roman" pitchFamily="18" charset="0"/>
              </a:rPr>
              <a:t>Add: </a:t>
            </a:r>
            <a:r>
              <a:rPr lang="en-GB" sz="2400" b="1" dirty="0" smtClean="0">
                <a:cs typeface="Times New Roman" pitchFamily="18" charset="0"/>
              </a:rPr>
              <a:t>1234 </a:t>
            </a:r>
            <a:r>
              <a:rPr lang="en-GB" sz="2400" b="1" dirty="0" smtClean="0">
                <a:cs typeface="Times New Roman" pitchFamily="18" charset="0"/>
              </a:rPr>
              <a:t>+ </a:t>
            </a:r>
            <a:r>
              <a:rPr lang="en-GB" sz="2400" b="1" dirty="0" smtClean="0">
                <a:cs typeface="Times New Roman" pitchFamily="18" charset="0"/>
              </a:rPr>
              <a:t>0</a:t>
            </a:r>
            <a:endParaRPr lang="en-US" sz="2400" b="1" dirty="0">
              <a:cs typeface="Times New Roman" pitchFamily="18" charset="0"/>
            </a:endParaRPr>
          </a:p>
        </p:txBody>
      </p:sp>
      <p:sp>
        <p:nvSpPr>
          <p:cNvPr id="24" name="AutoShape 4"/>
          <p:cNvSpPr>
            <a:spLocks noChangeArrowheads="1"/>
          </p:cNvSpPr>
          <p:nvPr/>
        </p:nvSpPr>
        <p:spPr bwMode="auto">
          <a:xfrm>
            <a:off x="433390" y="1456994"/>
            <a:ext cx="3567106" cy="2543509"/>
          </a:xfrm>
          <a:prstGeom prst="roundRect">
            <a:avLst>
              <a:gd name="adj" fmla="val 6618"/>
            </a:avLst>
          </a:prstGeom>
          <a:solidFill>
            <a:schemeClr val="accent5">
              <a:lumMod val="40000"/>
              <a:lumOff val="60000"/>
              <a:alpha val="60000"/>
            </a:schemeClr>
          </a:solidFill>
          <a:ln w="28575">
            <a:solidFill>
              <a:schemeClr val="accent5">
                <a:lumMod val="75000"/>
              </a:schemeClr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14381" y="1785926"/>
          <a:ext cx="279763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1"/>
                <a:gridCol w="609600"/>
                <a:gridCol w="576943"/>
                <a:gridCol w="576943"/>
                <a:gridCol w="576943"/>
              </a:tblGrid>
              <a:tr h="47625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Th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H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O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algn="ctr"/>
                      <a:endParaRPr lang="en-US" b="1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+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82" y="3233726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1</a:t>
            </a:r>
            <a:endParaRPr lang="en-US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33582" y="3233726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2</a:t>
            </a:r>
            <a:endParaRPr lang="en-US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43182" y="3233726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3</a:t>
            </a:r>
            <a:endParaRPr lang="en-US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76582" y="3233726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4</a:t>
            </a:r>
            <a:endParaRPr lang="en-US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76828" y="828974"/>
            <a:ext cx="3062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cs typeface="Times New Roman" pitchFamily="18" charset="0"/>
              </a:rPr>
              <a:t>Add: </a:t>
            </a:r>
            <a:r>
              <a:rPr lang="en-GB" sz="2400" b="1" dirty="0" smtClean="0">
                <a:cs typeface="Times New Roman" pitchFamily="18" charset="0"/>
              </a:rPr>
              <a:t>3562 + 0</a:t>
            </a:r>
            <a:endParaRPr lang="en-US" sz="2400" b="1" dirty="0">
              <a:cs typeface="Times New Roman" pitchFamily="18" charset="0"/>
            </a:endParaRPr>
          </a:p>
        </p:txBody>
      </p:sp>
      <p:sp>
        <p:nvSpPr>
          <p:cNvPr id="26" name="AutoShape 4"/>
          <p:cNvSpPr>
            <a:spLocks noChangeArrowheads="1"/>
          </p:cNvSpPr>
          <p:nvPr/>
        </p:nvSpPr>
        <p:spPr bwMode="auto">
          <a:xfrm>
            <a:off x="5072066" y="1428736"/>
            <a:ext cx="3567106" cy="2543509"/>
          </a:xfrm>
          <a:prstGeom prst="roundRect">
            <a:avLst>
              <a:gd name="adj" fmla="val 6618"/>
            </a:avLst>
          </a:prstGeom>
          <a:solidFill>
            <a:schemeClr val="accent5">
              <a:lumMod val="40000"/>
              <a:lumOff val="60000"/>
              <a:alpha val="60000"/>
            </a:schemeClr>
          </a:solidFill>
          <a:ln w="28575">
            <a:solidFill>
              <a:schemeClr val="accent5">
                <a:lumMod val="75000"/>
              </a:schemeClr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44196" y="1737216"/>
          <a:ext cx="2797629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609600"/>
                <a:gridCol w="576943"/>
                <a:gridCol w="576943"/>
                <a:gridCol w="576943"/>
              </a:tblGrid>
              <a:tr h="47625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Th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H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O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+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algn="ctr"/>
                      <a:endParaRPr lang="en-US" b="1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053796" y="3185016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3</a:t>
            </a:r>
            <a:endParaRPr lang="en-US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63396" y="3185016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5</a:t>
            </a:r>
            <a:endParaRPr lang="en-US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72996" y="3185016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6</a:t>
            </a:r>
            <a:endParaRPr lang="en-US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806396" y="3196684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2</a:t>
            </a:r>
            <a:endParaRPr lang="en-US" b="1" dirty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4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8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9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8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9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7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8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 autoUpdateAnimBg="0"/>
      <p:bldP spid="23" grpId="0"/>
      <p:bldP spid="20" grpId="0"/>
      <p:bldP spid="24" grpId="0" animBg="1" autoUpdateAnimBg="0"/>
      <p:bldP spid="8" grpId="0"/>
      <p:bldP spid="11" grpId="0"/>
      <p:bldP spid="12" grpId="0"/>
      <p:bldP spid="13" grpId="0"/>
      <p:bldP spid="25" grpId="0"/>
      <p:bldP spid="26" grpId="0" animBg="1" autoUpdateAnimBg="0"/>
      <p:bldP spid="14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4"/>
          <p:cNvSpPr>
            <a:spLocks noChangeArrowheads="1"/>
          </p:cNvSpPr>
          <p:nvPr/>
        </p:nvSpPr>
        <p:spPr bwMode="auto">
          <a:xfrm>
            <a:off x="0" y="5000636"/>
            <a:ext cx="9144000" cy="838200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>
                <a:lumMod val="75000"/>
              </a:schemeClr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2400" b="1" dirty="0" smtClean="0">
                <a:ea typeface="Times New Roman" pitchFamily="18" charset="0"/>
                <a:cs typeface="Times New Roman" pitchFamily="18" charset="0"/>
              </a:rPr>
              <a:t>When one is added to any number, the sum is the successor of that number.</a:t>
            </a:r>
            <a:endParaRPr lang="en-GB" sz="2400" dirty="0" smtClean="0">
              <a:cs typeface="Arial" pitchFamily="34" charset="0"/>
            </a:endParaRPr>
          </a:p>
          <a:p>
            <a:pPr lvl="0"/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22" name="Picture 5" descr="http://www.picgifs.com/clip-art/cartoons/tweety/clip-art-tweety-271038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96200" y="3895748"/>
            <a:ext cx="1295400" cy="1352398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1143000" y="5929330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cs typeface="Times New Roman" pitchFamily="18" charset="0"/>
              </a:rPr>
              <a:t>Thus, 5392 + 1 = 5393 </a:t>
            </a:r>
            <a:r>
              <a:rPr lang="en-US" sz="2400" b="1" dirty="0" smtClean="0">
                <a:cs typeface="Times New Roman" pitchFamily="18" charset="0"/>
              </a:rPr>
              <a:t>and </a:t>
            </a:r>
            <a:r>
              <a:rPr lang="en-US" sz="2400" b="1" dirty="0" smtClean="0">
                <a:cs typeface="Times New Roman" pitchFamily="18" charset="0"/>
              </a:rPr>
              <a:t>5428 + 1 = 5429</a:t>
            </a:r>
            <a:endParaRPr lang="en-US" sz="2400" b="1" dirty="0"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cs typeface="Times New Roman" pitchFamily="18" charset="0"/>
              </a:rPr>
              <a:t>PROPERTIES OF ADDITION</a:t>
            </a:r>
            <a:endParaRPr lang="en-US" sz="2800" b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8152" y="857232"/>
            <a:ext cx="3062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cs typeface="Times New Roman" pitchFamily="18" charset="0"/>
              </a:rPr>
              <a:t>Add: </a:t>
            </a:r>
            <a:r>
              <a:rPr lang="en-GB" sz="2400" b="1" dirty="0" smtClean="0">
                <a:cs typeface="Times New Roman" pitchFamily="18" charset="0"/>
              </a:rPr>
              <a:t>5392 + 1</a:t>
            </a:r>
            <a:endParaRPr lang="en-US" sz="2400" b="1" dirty="0">
              <a:cs typeface="Times New Roman" pitchFamily="18" charset="0"/>
            </a:endParaRPr>
          </a:p>
        </p:txBody>
      </p:sp>
      <p:sp>
        <p:nvSpPr>
          <p:cNvPr id="24" name="AutoShape 4"/>
          <p:cNvSpPr>
            <a:spLocks noChangeArrowheads="1"/>
          </p:cNvSpPr>
          <p:nvPr/>
        </p:nvSpPr>
        <p:spPr bwMode="auto">
          <a:xfrm>
            <a:off x="433390" y="1456994"/>
            <a:ext cx="3567106" cy="2543509"/>
          </a:xfrm>
          <a:prstGeom prst="roundRect">
            <a:avLst>
              <a:gd name="adj" fmla="val 6618"/>
            </a:avLst>
          </a:prstGeom>
          <a:solidFill>
            <a:schemeClr val="accent5">
              <a:lumMod val="40000"/>
              <a:lumOff val="60000"/>
              <a:alpha val="60000"/>
            </a:schemeClr>
          </a:solidFill>
          <a:ln w="28575">
            <a:solidFill>
              <a:schemeClr val="accent5">
                <a:lumMod val="75000"/>
              </a:schemeClr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84688" y="1767548"/>
          <a:ext cx="279763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1"/>
                <a:gridCol w="609600"/>
                <a:gridCol w="576943"/>
                <a:gridCol w="576943"/>
                <a:gridCol w="576943"/>
              </a:tblGrid>
              <a:tr h="47625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Th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H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O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algn="ctr"/>
                      <a:endParaRPr lang="en-US" b="1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+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algn="ctr"/>
                      <a:endParaRPr lang="en-US" b="1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470489" y="321534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5</a:t>
            </a:r>
            <a:endParaRPr lang="en-US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27689" y="321534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3</a:t>
            </a:r>
            <a:endParaRPr lang="en-US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37289" y="321534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9</a:t>
            </a:r>
            <a:endParaRPr lang="en-US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46889" y="321534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3</a:t>
            </a:r>
            <a:endParaRPr lang="en-US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05390" y="826778"/>
            <a:ext cx="3062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cs typeface="Times New Roman" pitchFamily="18" charset="0"/>
              </a:rPr>
              <a:t>Add: </a:t>
            </a:r>
            <a:r>
              <a:rPr lang="en-GB" sz="2400" b="1" dirty="0" smtClean="0">
                <a:cs typeface="Times New Roman" pitchFamily="18" charset="0"/>
              </a:rPr>
              <a:t>5428 + 1</a:t>
            </a:r>
            <a:endParaRPr lang="en-US" sz="2400" b="1" dirty="0">
              <a:cs typeface="Times New Roman" pitchFamily="18" charset="0"/>
            </a:endParaRPr>
          </a:p>
        </p:txBody>
      </p:sp>
      <p:sp>
        <p:nvSpPr>
          <p:cNvPr id="26" name="AutoShape 4"/>
          <p:cNvSpPr>
            <a:spLocks noChangeArrowheads="1"/>
          </p:cNvSpPr>
          <p:nvPr/>
        </p:nvSpPr>
        <p:spPr bwMode="auto">
          <a:xfrm>
            <a:off x="5000628" y="1426540"/>
            <a:ext cx="3567106" cy="2543509"/>
          </a:xfrm>
          <a:prstGeom prst="roundRect">
            <a:avLst>
              <a:gd name="adj" fmla="val 6618"/>
            </a:avLst>
          </a:prstGeom>
          <a:solidFill>
            <a:schemeClr val="accent5">
              <a:lumMod val="40000"/>
              <a:lumOff val="60000"/>
              <a:alpha val="60000"/>
            </a:schemeClr>
          </a:solidFill>
          <a:ln w="28575">
            <a:solidFill>
              <a:schemeClr val="accent5">
                <a:lumMod val="75000"/>
              </a:schemeClr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334000" y="1738314"/>
          <a:ext cx="2797629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609600"/>
                <a:gridCol w="576943"/>
                <a:gridCol w="576943"/>
                <a:gridCol w="576943"/>
              </a:tblGrid>
              <a:tr h="47625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Th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H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O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+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lang="en-US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algn="ctr"/>
                      <a:endParaRPr lang="en-US" b="1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943600" y="3186114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5</a:t>
            </a:r>
            <a:endParaRPr lang="en-US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53200" y="3186114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4</a:t>
            </a:r>
            <a:endParaRPr lang="en-US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2800" y="3186114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2</a:t>
            </a:r>
            <a:endParaRPr lang="en-US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96200" y="3197782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cs typeface="Times New Roman" pitchFamily="18" charset="0"/>
              </a:rPr>
              <a:t>9</a:t>
            </a:r>
            <a:endParaRPr lang="en-US" b="1" dirty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4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6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7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1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6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7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5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6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 autoUpdateAnimBg="0"/>
      <p:bldP spid="23" grpId="0"/>
      <p:bldP spid="20" grpId="0"/>
      <p:bldP spid="24" grpId="0" animBg="1" autoUpdateAnimBg="0"/>
      <p:bldP spid="8" grpId="0"/>
      <p:bldP spid="11" grpId="0"/>
      <p:bldP spid="12" grpId="0"/>
      <p:bldP spid="13" grpId="0"/>
      <p:bldP spid="25" grpId="0"/>
      <p:bldP spid="26" grpId="0" animBg="1" autoUpdateAnimBg="0"/>
      <p:bldP spid="14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cs typeface="Times New Roman" pitchFamily="18" charset="0"/>
              </a:rPr>
              <a:t>ADDITION OF 10</a:t>
            </a:r>
            <a:endParaRPr lang="en-US" sz="2800" b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28600" y="1180728"/>
            <a:ext cx="4191000" cy="1600200"/>
          </a:xfrm>
          <a:prstGeom prst="roundRect">
            <a:avLst>
              <a:gd name="adj" fmla="val 8282"/>
            </a:avLst>
          </a:prstGeom>
          <a:solidFill>
            <a:schemeClr val="accent5">
              <a:lumMod val="40000"/>
              <a:lumOff val="60000"/>
              <a:alpha val="60000"/>
            </a:schemeClr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auto">
          <a:xfrm>
            <a:off x="381000" y="1450286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z="2800" b="1" dirty="0" smtClean="0">
                <a:solidFill>
                  <a:schemeClr val="accent5">
                    <a:lumMod val="50000"/>
                  </a:schemeClr>
                </a:solidFill>
              </a:rPr>
              <a:t>5678 + </a:t>
            </a:r>
            <a:r>
              <a:rPr lang="en-GB" sz="2800" b="1" dirty="0" smtClean="0">
                <a:solidFill>
                  <a:schemeClr val="accent5">
                    <a:lumMod val="50000"/>
                  </a:schemeClr>
                </a:solidFill>
              </a:rPr>
              <a:t>10 = ?</a:t>
            </a:r>
            <a:endParaRPr lang="en-US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auto">
          <a:xfrm>
            <a:off x="457200" y="1983686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56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Times New Roman" pitchFamily="18" charset="0"/>
              </a:rPr>
              <a:t>8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8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cs typeface="Arial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724400" y="1180728"/>
            <a:ext cx="4191000" cy="1600200"/>
          </a:xfrm>
          <a:prstGeom prst="roundRect">
            <a:avLst>
              <a:gd name="adj" fmla="val 8282"/>
            </a:avLst>
          </a:prstGeom>
          <a:solidFill>
            <a:schemeClr val="accent5">
              <a:lumMod val="40000"/>
              <a:lumOff val="60000"/>
              <a:alpha val="60000"/>
            </a:schemeClr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auto">
          <a:xfrm>
            <a:off x="4876800" y="1374086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z="2800" b="1" dirty="0" smtClean="0">
                <a:solidFill>
                  <a:schemeClr val="accent5">
                    <a:lumMod val="50000"/>
                  </a:schemeClr>
                </a:solidFill>
              </a:rPr>
              <a:t>4313 + 10 = ?</a:t>
            </a:r>
            <a:endParaRPr lang="en-US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Rectangle 20"/>
          <p:cNvSpPr>
            <a:spLocks noChangeArrowheads="1"/>
          </p:cNvSpPr>
          <p:nvPr/>
        </p:nvSpPr>
        <p:spPr bwMode="auto">
          <a:xfrm>
            <a:off x="4800600" y="1907486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43</a:t>
            </a:r>
            <a:r>
              <a:rPr lang="en-US" sz="2800" b="1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3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51520" y="5118590"/>
            <a:ext cx="8676456" cy="953616"/>
          </a:xfrm>
          <a:prstGeom prst="roundRect">
            <a:avLst>
              <a:gd name="adj" fmla="val 11013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itchFamily="18" charset="0"/>
              </a:rPr>
              <a:t>When 10 is added to a number the digit in the tens place of the number increases by 1.</a:t>
            </a:r>
            <a:endParaRPr lang="en-US" sz="2400" b="1" dirty="0" smtClean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Times New Roman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6808" y="3044772"/>
            <a:ext cx="4191000" cy="1600200"/>
          </a:xfrm>
          <a:prstGeom prst="roundRect">
            <a:avLst>
              <a:gd name="adj" fmla="val 8282"/>
            </a:avLst>
          </a:prstGeom>
          <a:solidFill>
            <a:schemeClr val="accent5">
              <a:lumMod val="40000"/>
              <a:lumOff val="60000"/>
              <a:alpha val="60000"/>
            </a:schemeClr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389208" y="3314330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z="2800" b="1" dirty="0" smtClean="0">
                <a:solidFill>
                  <a:schemeClr val="accent5">
                    <a:lumMod val="50000"/>
                  </a:schemeClr>
                </a:solidFill>
              </a:rPr>
              <a:t>3852 + 10 = ?</a:t>
            </a:r>
            <a:endParaRPr lang="en-US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465408" y="3847730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38</a:t>
            </a:r>
            <a:r>
              <a:rPr lang="en-US" sz="2800" b="1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6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2</a:t>
            </a:r>
            <a:endParaRPr lang="en-US" sz="2800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732608" y="3044772"/>
            <a:ext cx="4191000" cy="1600200"/>
          </a:xfrm>
          <a:prstGeom prst="roundRect">
            <a:avLst>
              <a:gd name="adj" fmla="val 8282"/>
            </a:avLst>
          </a:prstGeom>
          <a:solidFill>
            <a:schemeClr val="accent5">
              <a:lumMod val="40000"/>
              <a:lumOff val="60000"/>
              <a:alpha val="60000"/>
            </a:schemeClr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4885008" y="3238130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z="2800" b="1" dirty="0" smtClean="0">
                <a:solidFill>
                  <a:schemeClr val="accent5">
                    <a:lumMod val="50000"/>
                  </a:schemeClr>
                </a:solidFill>
              </a:rPr>
              <a:t>2904 + </a:t>
            </a:r>
            <a:r>
              <a:rPr lang="en-GB" sz="2800" b="1" dirty="0" smtClean="0">
                <a:solidFill>
                  <a:schemeClr val="accent5">
                    <a:lumMod val="50000"/>
                  </a:schemeClr>
                </a:solidFill>
              </a:rPr>
              <a:t>10 = ?</a:t>
            </a:r>
            <a:endParaRPr lang="en-US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4808808" y="3771530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29</a:t>
            </a:r>
            <a:r>
              <a:rPr lang="en-US" sz="2800" b="1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1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4</a:t>
            </a:r>
            <a:endParaRPr lang="en-US" sz="2800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8" grpId="0"/>
      <p:bldP spid="9" grpId="0"/>
      <p:bldP spid="10" grpId="0" animBg="1"/>
      <p:bldP spid="11" grpId="0" animBg="1"/>
      <p:bldP spid="12" grpId="0"/>
      <p:bldP spid="13" grpId="0"/>
      <p:bldP spid="14" grpId="0" animBg="1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cs typeface="Times New Roman" pitchFamily="18" charset="0"/>
              </a:rPr>
              <a:t>ADDITION OF 100</a:t>
            </a:r>
            <a:endParaRPr lang="en-US" sz="2800" b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28600" y="1180728"/>
            <a:ext cx="4191000" cy="1600200"/>
          </a:xfrm>
          <a:prstGeom prst="roundRect">
            <a:avLst>
              <a:gd name="adj" fmla="val 8282"/>
            </a:avLst>
          </a:prstGeom>
          <a:solidFill>
            <a:schemeClr val="accent5">
              <a:lumMod val="40000"/>
              <a:lumOff val="60000"/>
              <a:alpha val="60000"/>
            </a:schemeClr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auto">
          <a:xfrm>
            <a:off x="381000" y="1450286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z="2800" b="1" dirty="0" smtClean="0">
                <a:solidFill>
                  <a:schemeClr val="accent5">
                    <a:lumMod val="50000"/>
                  </a:schemeClr>
                </a:solidFill>
              </a:rPr>
              <a:t>1245 + 100 </a:t>
            </a:r>
            <a:r>
              <a:rPr lang="en-GB" sz="2800" b="1" dirty="0" smtClean="0">
                <a:solidFill>
                  <a:schemeClr val="accent5">
                    <a:lumMod val="50000"/>
                  </a:schemeClr>
                </a:solidFill>
              </a:rPr>
              <a:t>= ?</a:t>
            </a:r>
            <a:endParaRPr lang="en-US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auto">
          <a:xfrm>
            <a:off x="457200" y="1983686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Times New Roman" pitchFamily="18" charset="0"/>
              </a:rPr>
              <a:t>3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45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cs typeface="Arial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724400" y="1180728"/>
            <a:ext cx="4191000" cy="1600200"/>
          </a:xfrm>
          <a:prstGeom prst="roundRect">
            <a:avLst>
              <a:gd name="adj" fmla="val 8282"/>
            </a:avLst>
          </a:prstGeom>
          <a:solidFill>
            <a:schemeClr val="accent5">
              <a:lumMod val="40000"/>
              <a:lumOff val="60000"/>
              <a:alpha val="60000"/>
            </a:schemeClr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auto">
          <a:xfrm>
            <a:off x="4876800" y="1374086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z="2800" b="1" dirty="0" smtClean="0">
                <a:solidFill>
                  <a:schemeClr val="accent5">
                    <a:lumMod val="50000"/>
                  </a:schemeClr>
                </a:solidFill>
              </a:rPr>
              <a:t>3651 + 100 = ?</a:t>
            </a:r>
            <a:endParaRPr lang="en-US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Rectangle 20"/>
          <p:cNvSpPr>
            <a:spLocks noChangeArrowheads="1"/>
          </p:cNvSpPr>
          <p:nvPr/>
        </p:nvSpPr>
        <p:spPr bwMode="auto">
          <a:xfrm>
            <a:off x="4800600" y="1907486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3</a:t>
            </a:r>
            <a:r>
              <a:rPr lang="en-US" sz="2800" b="1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7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51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51520" y="5118590"/>
            <a:ext cx="8676456" cy="953616"/>
          </a:xfrm>
          <a:prstGeom prst="roundRect">
            <a:avLst>
              <a:gd name="adj" fmla="val 11013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itchFamily="18" charset="0"/>
              </a:rPr>
              <a:t>When 100 is added to a number the digit in the hundreds place of the number increases by 1.</a:t>
            </a:r>
            <a:endParaRPr lang="en-US" sz="2400" b="1" dirty="0" smtClean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Times New Roman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6808" y="3044772"/>
            <a:ext cx="4191000" cy="1600200"/>
          </a:xfrm>
          <a:prstGeom prst="roundRect">
            <a:avLst>
              <a:gd name="adj" fmla="val 8282"/>
            </a:avLst>
          </a:prstGeom>
          <a:solidFill>
            <a:schemeClr val="accent5">
              <a:lumMod val="40000"/>
              <a:lumOff val="60000"/>
              <a:alpha val="60000"/>
            </a:schemeClr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389208" y="3314330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z="2800" b="1" dirty="0" smtClean="0">
                <a:solidFill>
                  <a:schemeClr val="accent5">
                    <a:lumMod val="50000"/>
                  </a:schemeClr>
                </a:solidFill>
              </a:rPr>
              <a:t>4729 + 100 = ?</a:t>
            </a:r>
            <a:endParaRPr lang="en-US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465408" y="3847730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4</a:t>
            </a:r>
            <a:r>
              <a:rPr lang="en-US" sz="2800" b="1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8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29</a:t>
            </a:r>
            <a:endParaRPr lang="en-US" sz="2800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732608" y="3044772"/>
            <a:ext cx="4191000" cy="1600200"/>
          </a:xfrm>
          <a:prstGeom prst="roundRect">
            <a:avLst>
              <a:gd name="adj" fmla="val 8282"/>
            </a:avLst>
          </a:prstGeom>
          <a:solidFill>
            <a:schemeClr val="accent5">
              <a:lumMod val="40000"/>
              <a:lumOff val="60000"/>
              <a:alpha val="60000"/>
            </a:schemeClr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4885008" y="3238130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z="2800" b="1" dirty="0" smtClean="0">
                <a:solidFill>
                  <a:schemeClr val="accent5">
                    <a:lumMod val="50000"/>
                  </a:schemeClr>
                </a:solidFill>
              </a:rPr>
              <a:t>7526 + 100 </a:t>
            </a:r>
            <a:r>
              <a:rPr lang="en-GB" sz="2800" b="1" dirty="0" smtClean="0">
                <a:solidFill>
                  <a:schemeClr val="accent5">
                    <a:lumMod val="50000"/>
                  </a:schemeClr>
                </a:solidFill>
              </a:rPr>
              <a:t>= ?</a:t>
            </a:r>
            <a:endParaRPr lang="en-US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4808808" y="3771530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7</a:t>
            </a:r>
            <a:r>
              <a:rPr lang="en-US" sz="2800" b="1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6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26</a:t>
            </a:r>
            <a:endParaRPr lang="en-US" sz="2800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8" grpId="0"/>
      <p:bldP spid="9" grpId="0"/>
      <p:bldP spid="10" grpId="0" animBg="1"/>
      <p:bldP spid="11" grpId="0" animBg="1"/>
      <p:bldP spid="12" grpId="0"/>
      <p:bldP spid="13" grpId="0"/>
      <p:bldP spid="14" grpId="0" animBg="1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cs typeface="Times New Roman" pitchFamily="18" charset="0"/>
              </a:rPr>
              <a:t>ADDITION OF 1000</a:t>
            </a:r>
            <a:endParaRPr lang="en-US" sz="2800" b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28600" y="1180728"/>
            <a:ext cx="4191000" cy="1600200"/>
          </a:xfrm>
          <a:prstGeom prst="roundRect">
            <a:avLst>
              <a:gd name="adj" fmla="val 8282"/>
            </a:avLst>
          </a:prstGeom>
          <a:solidFill>
            <a:schemeClr val="accent5">
              <a:lumMod val="40000"/>
              <a:lumOff val="60000"/>
              <a:alpha val="60000"/>
            </a:schemeClr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auto">
          <a:xfrm>
            <a:off x="381000" y="1450286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z="2800" b="1" dirty="0" smtClean="0">
                <a:solidFill>
                  <a:schemeClr val="accent5">
                    <a:lumMod val="50000"/>
                  </a:schemeClr>
                </a:solidFill>
              </a:rPr>
              <a:t>2395 + 1000 </a:t>
            </a:r>
            <a:r>
              <a:rPr lang="en-GB" sz="2800" b="1" dirty="0" smtClean="0">
                <a:solidFill>
                  <a:schemeClr val="accent5">
                    <a:lumMod val="50000"/>
                  </a:schemeClr>
                </a:solidFill>
              </a:rPr>
              <a:t>= ?</a:t>
            </a:r>
            <a:endParaRPr lang="en-US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auto">
          <a:xfrm>
            <a:off x="457200" y="1983686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3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95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cs typeface="Arial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724400" y="1180728"/>
            <a:ext cx="4191000" cy="1600200"/>
          </a:xfrm>
          <a:prstGeom prst="roundRect">
            <a:avLst>
              <a:gd name="adj" fmla="val 8282"/>
            </a:avLst>
          </a:prstGeom>
          <a:solidFill>
            <a:schemeClr val="accent5">
              <a:lumMod val="40000"/>
              <a:lumOff val="60000"/>
              <a:alpha val="60000"/>
            </a:schemeClr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auto">
          <a:xfrm>
            <a:off x="4876800" y="1374086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z="2800" b="1" dirty="0" smtClean="0">
                <a:solidFill>
                  <a:schemeClr val="accent5">
                    <a:lumMod val="50000"/>
                  </a:schemeClr>
                </a:solidFill>
              </a:rPr>
              <a:t>5284 + 1000 = ?</a:t>
            </a:r>
            <a:endParaRPr lang="en-US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Rectangle 20"/>
          <p:cNvSpPr>
            <a:spLocks noChangeArrowheads="1"/>
          </p:cNvSpPr>
          <p:nvPr/>
        </p:nvSpPr>
        <p:spPr bwMode="auto">
          <a:xfrm>
            <a:off x="4800600" y="1907486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6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284</a:t>
            </a:r>
            <a:endParaRPr lang="en-US" sz="2800" b="1" dirty="0" smtClean="0">
              <a:solidFill>
                <a:schemeClr val="accent5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51520" y="5118590"/>
            <a:ext cx="8676456" cy="953616"/>
          </a:xfrm>
          <a:prstGeom prst="roundRect">
            <a:avLst>
              <a:gd name="adj" fmla="val 11013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itchFamily="18" charset="0"/>
              </a:rPr>
              <a:t>When 1000 is added to a number the digit in the thousands place of the number increases by 1.</a:t>
            </a:r>
            <a:endParaRPr lang="en-US" sz="2400" b="1" dirty="0" smtClean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Times New Roman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6808" y="3044772"/>
            <a:ext cx="4191000" cy="1600200"/>
          </a:xfrm>
          <a:prstGeom prst="roundRect">
            <a:avLst>
              <a:gd name="adj" fmla="val 8282"/>
            </a:avLst>
          </a:prstGeom>
          <a:solidFill>
            <a:schemeClr val="accent5">
              <a:lumMod val="40000"/>
              <a:lumOff val="60000"/>
              <a:alpha val="60000"/>
            </a:schemeClr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389208" y="3314330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z="2800" b="1" dirty="0" smtClean="0">
                <a:solidFill>
                  <a:schemeClr val="accent5">
                    <a:lumMod val="50000"/>
                  </a:schemeClr>
                </a:solidFill>
              </a:rPr>
              <a:t>7309 + 1000 = ?</a:t>
            </a:r>
            <a:endParaRPr lang="en-US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465408" y="3847730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8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309</a:t>
            </a:r>
            <a:endParaRPr lang="en-US" sz="2800" b="1" dirty="0" smtClean="0">
              <a:solidFill>
                <a:schemeClr val="accent5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732608" y="3044772"/>
            <a:ext cx="4191000" cy="1600200"/>
          </a:xfrm>
          <a:prstGeom prst="roundRect">
            <a:avLst>
              <a:gd name="adj" fmla="val 8282"/>
            </a:avLst>
          </a:prstGeom>
          <a:solidFill>
            <a:schemeClr val="accent5">
              <a:lumMod val="40000"/>
              <a:lumOff val="60000"/>
              <a:alpha val="60000"/>
            </a:schemeClr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4885008" y="3238130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z="2800" b="1" dirty="0" smtClean="0">
                <a:solidFill>
                  <a:schemeClr val="accent5">
                    <a:lumMod val="50000"/>
                  </a:schemeClr>
                </a:solidFill>
              </a:rPr>
              <a:t>4982 + 1000 </a:t>
            </a:r>
            <a:r>
              <a:rPr lang="en-GB" sz="2800" b="1" dirty="0" smtClean="0">
                <a:solidFill>
                  <a:schemeClr val="accent5">
                    <a:lumMod val="50000"/>
                  </a:schemeClr>
                </a:solidFill>
              </a:rPr>
              <a:t>= ?</a:t>
            </a:r>
            <a:endParaRPr lang="en-US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4808808" y="3771530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5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982</a:t>
            </a:r>
            <a:endParaRPr lang="en-US" sz="2800" b="1" dirty="0" smtClean="0">
              <a:solidFill>
                <a:schemeClr val="accent5">
                  <a:lumMod val="50000"/>
                </a:schemeClr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8" grpId="0"/>
      <p:bldP spid="9" grpId="0"/>
      <p:bldP spid="10" grpId="0" animBg="1"/>
      <p:bldP spid="11" grpId="0" animBg="1"/>
      <p:bldP spid="12" grpId="0"/>
      <p:bldP spid="13" grpId="0"/>
      <p:bldP spid="14" grpId="0" animBg="1"/>
      <p:bldP spid="15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364</Words>
  <Application>Microsoft Office PowerPoint</Application>
  <PresentationFormat>On-screen Show (4:3)</PresentationFormat>
  <Paragraphs>139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62</cp:revision>
  <dcterms:created xsi:type="dcterms:W3CDTF">2017-02-15T11:17:05Z</dcterms:created>
  <dcterms:modified xsi:type="dcterms:W3CDTF">2020-04-02T11:55:31Z</dcterms:modified>
</cp:coreProperties>
</file>