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0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FF9900"/>
    <a:srgbClr val="9933FF"/>
    <a:srgbClr val="99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637" autoAdjust="0"/>
    <p:restoredTop sz="94660"/>
  </p:normalViewPr>
  <p:slideViewPr>
    <p:cSldViewPr>
      <p:cViewPr varScale="1">
        <p:scale>
          <a:sx n="68" d="100"/>
          <a:sy n="68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43269-498F-4522-9880-42DD2F0A05A9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95E5C-AC70-47E8-B68E-C8734D74B7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97944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D7A99-8129-4649-8279-EF6D121BAFA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FDE22-691F-4A0E-9B58-C13008ADA8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18336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14402" cy="91440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0" y="1905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Subject: Mathematics</a:t>
            </a:r>
            <a:endParaRPr lang="en-US" dirty="0">
              <a:latin typeface="Utsaah" pitchFamily="34" charset="0"/>
              <a:cs typeface="Utsaah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418355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Grade: III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304428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Topic: Addition</a:t>
            </a:r>
            <a:endParaRPr lang="en-US" dirty="0">
              <a:latin typeface="Utsaah" pitchFamily="34" charset="0"/>
              <a:cs typeface="Utsaah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0783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her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891477-DA33-4A19-93A9-3269F0901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1877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Addition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48866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IC/III/20-21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8215338" y="6485536"/>
            <a:ext cx="877857" cy="3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of</a:t>
            </a:r>
            <a:r>
              <a:rPr lang="en-US" b="1" baseline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b="1" baseline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86710" y="6492875"/>
            <a:ext cx="413471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166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897091" y="6492875"/>
            <a:ext cx="484909" cy="365125"/>
          </a:xfrm>
        </p:spPr>
        <p:txBody>
          <a:bodyPr/>
          <a:lstStyle/>
          <a:p>
            <a:fld id="{FB891477-DA33-4A19-93A9-3269F09018E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ADDITION OF 4-DIGIT NUMBER (with regrouping)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0623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1)  2387 + 1468 = ? </a:t>
            </a:r>
            <a:endParaRPr lang="en-US" sz="2400" b="1" dirty="0"/>
          </a:p>
        </p:txBody>
      </p:sp>
      <p:grpSp>
        <p:nvGrpSpPr>
          <p:cNvPr id="31" name="Group 30"/>
          <p:cNvGrpSpPr/>
          <p:nvPr/>
        </p:nvGrpSpPr>
        <p:grpSpPr>
          <a:xfrm>
            <a:off x="395990" y="2133600"/>
            <a:ext cx="3566410" cy="3352800"/>
            <a:chOff x="395990" y="2133600"/>
            <a:chExt cx="3566410" cy="3352800"/>
          </a:xfrm>
        </p:grpSpPr>
        <p:sp>
          <p:nvSpPr>
            <p:cNvPr id="6" name="Rounded Rectangle 5"/>
            <p:cNvSpPr/>
            <p:nvPr/>
          </p:nvSpPr>
          <p:spPr>
            <a:xfrm>
              <a:off x="395990" y="2133600"/>
              <a:ext cx="3261610" cy="3352800"/>
            </a:xfrm>
            <a:prstGeom prst="roundRect">
              <a:avLst>
                <a:gd name="adj" fmla="val 593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14300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5260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34721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95681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5799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76759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36220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97180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5799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6759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4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36220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97180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839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+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5799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76759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36220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97180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1156740" y="4785610"/>
              <a:ext cx="23484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143000" y="2342745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/>
                <a:t>Th</a:t>
              </a:r>
              <a:endParaRPr 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27550" y="2342745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H</a:t>
              </a:r>
              <a:endParaRPr lang="en-US" sz="2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09670" y="234721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T</a:t>
              </a:r>
              <a:endParaRPr 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48000" y="234721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O</a:t>
              </a:r>
              <a:endParaRPr lang="en-US" sz="2400" b="1" dirty="0"/>
            </a:p>
          </p:txBody>
        </p:sp>
      </p:grpSp>
      <p:sp>
        <p:nvSpPr>
          <p:cNvPr id="29" name="Rounded Rectangular Callout 28"/>
          <p:cNvSpPr/>
          <p:nvPr/>
        </p:nvSpPr>
        <p:spPr>
          <a:xfrm>
            <a:off x="4419600" y="3200400"/>
            <a:ext cx="3733800" cy="1752600"/>
          </a:xfrm>
          <a:prstGeom prst="wedgeRoundRectCallout">
            <a:avLst>
              <a:gd name="adj1" fmla="val -68252"/>
              <a:gd name="adj2" fmla="val -1719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4400" y="3447871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Step 1</a:t>
            </a:r>
            <a:r>
              <a:rPr lang="en-US" sz="2400" dirty="0" smtClean="0"/>
              <a:t>: Arrange the numbers according to their place values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0623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1)  2387 + 1468 = ? </a:t>
            </a:r>
            <a:endParaRPr lang="en-US" sz="2400" b="1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4419600" y="4724400"/>
            <a:ext cx="3657600" cy="609600"/>
          </a:xfrm>
          <a:prstGeom prst="wedgeRoundRectCallout">
            <a:avLst>
              <a:gd name="adj1" fmla="val -65629"/>
              <a:gd name="adj2" fmla="val -1601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admin\Desktop\image\pencil teacher cartoo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738831" y="4648200"/>
            <a:ext cx="1405169" cy="1752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495800" y="47961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 smtClean="0"/>
              <a:t>Step 2</a:t>
            </a:r>
            <a:r>
              <a:rPr lang="en-US" sz="2400" dirty="0" smtClean="0"/>
              <a:t>: Add the ones.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304800" y="2133600"/>
            <a:ext cx="3261610" cy="3352800"/>
          </a:xfrm>
          <a:prstGeom prst="roundRect">
            <a:avLst>
              <a:gd name="adj" fmla="val 593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51810" y="230099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661410" y="230099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56020" y="230099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65620" y="230099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66800" y="356641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76400" y="356641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71010" y="356641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8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80610" y="356641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419225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76400" y="419225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71010" y="419225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80610" y="419225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8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7200" y="419225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+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66800" y="483183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76400" y="483183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71010" y="483183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880610" y="483183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065550" y="4785610"/>
            <a:ext cx="23484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51810" y="234274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Th</a:t>
            </a:r>
            <a:endParaRPr lang="en-US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736360" y="234274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</a:t>
            </a:r>
            <a:endParaRPr lang="en-US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318480" y="234721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</a:t>
            </a: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956810" y="234721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</a:t>
            </a:r>
            <a:endParaRPr lang="en-US" sz="2400" b="1" dirty="0"/>
          </a:p>
        </p:txBody>
      </p:sp>
      <p:sp>
        <p:nvSpPr>
          <p:cNvPr id="32" name="Rectangle 31"/>
          <p:cNvSpPr/>
          <p:nvPr/>
        </p:nvSpPr>
        <p:spPr>
          <a:xfrm>
            <a:off x="2865620" y="2300990"/>
            <a:ext cx="5334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880610" y="3581400"/>
            <a:ext cx="5334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880610" y="4191000"/>
            <a:ext cx="5334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8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114800" y="2209800"/>
            <a:ext cx="457200" cy="914400"/>
            <a:chOff x="4114800" y="2209800"/>
            <a:chExt cx="457200" cy="914400"/>
          </a:xfrm>
        </p:grpSpPr>
        <p:pic>
          <p:nvPicPr>
            <p:cNvPr id="36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14800" y="22098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37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9600" y="22098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38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14800" y="24384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39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9600" y="24384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40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14800" y="2693126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41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9600" y="2693126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42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67200" y="2961640"/>
              <a:ext cx="152400" cy="162560"/>
            </a:xfrm>
            <a:prstGeom prst="rect">
              <a:avLst/>
            </a:prstGeom>
            <a:noFill/>
          </p:spPr>
        </p:pic>
      </p:grpSp>
      <p:sp>
        <p:nvSpPr>
          <p:cNvPr id="43" name="TextBox 42"/>
          <p:cNvSpPr txBox="1"/>
          <p:nvPr/>
        </p:nvSpPr>
        <p:spPr>
          <a:xfrm>
            <a:off x="3810000" y="3429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7 ones</a:t>
            </a:r>
            <a:endParaRPr lang="en-US" sz="2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4953000" y="24339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5638800" y="2209800"/>
            <a:ext cx="457200" cy="924560"/>
            <a:chOff x="5638800" y="2209800"/>
            <a:chExt cx="457200" cy="924560"/>
          </a:xfrm>
        </p:grpSpPr>
        <p:pic>
          <p:nvPicPr>
            <p:cNvPr id="46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38800" y="22098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47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43600" y="22098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48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38800" y="24384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49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43600" y="24384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50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38800" y="2693126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51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43600" y="2693126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52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38800" y="296164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53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43600" y="2971800"/>
              <a:ext cx="152400" cy="162560"/>
            </a:xfrm>
            <a:prstGeom prst="rect">
              <a:avLst/>
            </a:prstGeom>
            <a:noFill/>
          </p:spPr>
        </p:pic>
      </p:grpSp>
      <p:sp>
        <p:nvSpPr>
          <p:cNvPr id="54" name="TextBox 53"/>
          <p:cNvSpPr txBox="1"/>
          <p:nvPr/>
        </p:nvSpPr>
        <p:spPr>
          <a:xfrm>
            <a:off x="5334000" y="3429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8 ones</a:t>
            </a:r>
            <a:endParaRPr lang="en-US" sz="2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6369570" y="239218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=</a:t>
            </a:r>
            <a:endParaRPr lang="en-US" sz="2400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6934200" y="2208550"/>
            <a:ext cx="1371600" cy="584724"/>
            <a:chOff x="6934200" y="2208550"/>
            <a:chExt cx="1371600" cy="584724"/>
          </a:xfrm>
        </p:grpSpPr>
        <p:pic>
          <p:nvPicPr>
            <p:cNvPr id="57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34200" y="22098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58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39000" y="22098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59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34200" y="2630714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60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39000" y="2630714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61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43800" y="22098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62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48600" y="220980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63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43800" y="2630714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64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48600" y="2630714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65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53400" y="220855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66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53400" y="2629464"/>
              <a:ext cx="152400" cy="162560"/>
            </a:xfrm>
            <a:prstGeom prst="rect">
              <a:avLst/>
            </a:prstGeom>
            <a:noFill/>
          </p:spPr>
        </p:pic>
      </p:grpSp>
      <p:grpSp>
        <p:nvGrpSpPr>
          <p:cNvPr id="67" name="Group 66"/>
          <p:cNvGrpSpPr/>
          <p:nvPr/>
        </p:nvGrpSpPr>
        <p:grpSpPr>
          <a:xfrm>
            <a:off x="6934200" y="3036590"/>
            <a:ext cx="1371600" cy="163810"/>
            <a:chOff x="6934200" y="3036590"/>
            <a:chExt cx="1371600" cy="163810"/>
          </a:xfrm>
        </p:grpSpPr>
        <p:pic>
          <p:nvPicPr>
            <p:cNvPr id="68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34200" y="303784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69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39000" y="303784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70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43800" y="303784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71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48600" y="3037840"/>
              <a:ext cx="152400" cy="162560"/>
            </a:xfrm>
            <a:prstGeom prst="rect">
              <a:avLst/>
            </a:prstGeom>
            <a:noFill/>
          </p:spPr>
        </p:pic>
        <p:pic>
          <p:nvPicPr>
            <p:cNvPr id="72" name="Picture 2" descr="D:\Asma\2013-14\Grade 3\Plans\Diagrams\single 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53400" y="3036590"/>
              <a:ext cx="152400" cy="162560"/>
            </a:xfrm>
            <a:prstGeom prst="rect">
              <a:avLst/>
            </a:prstGeom>
            <a:noFill/>
          </p:spPr>
        </p:pic>
      </p:grpSp>
      <p:sp>
        <p:nvSpPr>
          <p:cNvPr id="73" name="TextBox 72"/>
          <p:cNvSpPr txBox="1"/>
          <p:nvPr/>
        </p:nvSpPr>
        <p:spPr>
          <a:xfrm>
            <a:off x="6934200" y="34290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15 ones</a:t>
            </a:r>
            <a:endParaRPr lang="en-US" sz="24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5638800" y="38862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             = 1 ten 5 ones</a:t>
            </a:r>
            <a:endParaRPr lang="en-US" sz="2400" b="1" dirty="0"/>
          </a:p>
        </p:txBody>
      </p:sp>
      <p:sp>
        <p:nvSpPr>
          <p:cNvPr id="75" name="Rectangle 74"/>
          <p:cNvSpPr/>
          <p:nvPr/>
        </p:nvSpPr>
        <p:spPr>
          <a:xfrm>
            <a:off x="2865620" y="4831830"/>
            <a:ext cx="5334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15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6796790" y="2072390"/>
            <a:ext cx="1676400" cy="838200"/>
          </a:xfrm>
          <a:prstGeom prst="round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3" descr="D:\Asma\2013-14\Grade 3\Plans\Diagrams\10Box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538689" y="1940091"/>
            <a:ext cx="162621" cy="1066800"/>
          </a:xfrm>
          <a:prstGeom prst="rect">
            <a:avLst/>
          </a:prstGeom>
          <a:noFill/>
        </p:spPr>
      </p:pic>
      <p:sp>
        <p:nvSpPr>
          <p:cNvPr id="78" name="Rectangle 77"/>
          <p:cNvSpPr/>
          <p:nvPr/>
        </p:nvSpPr>
        <p:spPr>
          <a:xfrm>
            <a:off x="2271010" y="2956810"/>
            <a:ext cx="533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1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2880610" y="4830580"/>
            <a:ext cx="5334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ADDITION OF 4-DIGIT NUMBER (with regrouping)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8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80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80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4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2" grpId="0" animBg="1"/>
      <p:bldP spid="33" grpId="0" animBg="1"/>
      <p:bldP spid="34" grpId="0" animBg="1"/>
      <p:bldP spid="43" grpId="0"/>
      <p:bldP spid="44" grpId="0"/>
      <p:bldP spid="54" grpId="0"/>
      <p:bldP spid="55" grpId="0"/>
      <p:bldP spid="73" grpId="0"/>
      <p:bldP spid="74" grpId="0"/>
      <p:bldP spid="75" grpId="0" animBg="1"/>
      <p:bldP spid="76" grpId="0" animBg="1"/>
      <p:bldP spid="78" grpId="0"/>
      <p:bldP spid="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ADDITION OF 4-DIGIT NUMBER (with regrouping)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9906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1)  2387 + 1468 = ? </a:t>
            </a:r>
            <a:endParaRPr lang="en-US" sz="2400" b="1" dirty="0"/>
          </a:p>
        </p:txBody>
      </p:sp>
      <p:sp>
        <p:nvSpPr>
          <p:cNvPr id="35" name="Rounded Rectangular Callout 34"/>
          <p:cNvSpPr/>
          <p:nvPr/>
        </p:nvSpPr>
        <p:spPr>
          <a:xfrm>
            <a:off x="4069830" y="5257800"/>
            <a:ext cx="3657600" cy="609600"/>
          </a:xfrm>
          <a:prstGeom prst="wedgeRoundRectCallout">
            <a:avLst>
              <a:gd name="adj1" fmla="val -66039"/>
              <a:gd name="adj2" fmla="val -4060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2" descr="C:\Users\admin\Desktop\image\pencil teacher cartoo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632650" y="4877233"/>
            <a:ext cx="1221539" cy="1523567"/>
          </a:xfrm>
          <a:prstGeom prst="rect">
            <a:avLst/>
          </a:prstGeom>
          <a:noFill/>
        </p:spPr>
      </p:pic>
      <p:sp>
        <p:nvSpPr>
          <p:cNvPr id="37" name="Rectangle 36"/>
          <p:cNvSpPr/>
          <p:nvPr/>
        </p:nvSpPr>
        <p:spPr>
          <a:xfrm>
            <a:off x="4146030" y="53295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 smtClean="0"/>
              <a:t>Step 3</a:t>
            </a:r>
            <a:r>
              <a:rPr lang="en-US" sz="2400" dirty="0" smtClean="0"/>
              <a:t>: Add the tens.</a:t>
            </a:r>
            <a:endParaRPr lang="en-US" sz="24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3829990" y="1895848"/>
            <a:ext cx="1752600" cy="1461417"/>
            <a:chOff x="3601390" y="1895848"/>
            <a:chExt cx="1752600" cy="1461417"/>
          </a:xfrm>
        </p:grpSpPr>
        <p:pic>
          <p:nvPicPr>
            <p:cNvPr id="42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01390" y="1895848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43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29990" y="1895848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44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58590" y="1895848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45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7190" y="1895848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46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15790" y="19050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47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44390" y="19050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48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72990" y="19050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49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01590" y="1905000"/>
              <a:ext cx="152400" cy="999752"/>
            </a:xfrm>
            <a:prstGeom prst="rect">
              <a:avLst/>
            </a:prstGeom>
            <a:noFill/>
          </p:spPr>
        </p:pic>
        <p:sp>
          <p:nvSpPr>
            <p:cNvPr id="50" name="TextBox 49"/>
            <p:cNvSpPr txBox="1"/>
            <p:nvPr/>
          </p:nvSpPr>
          <p:spPr>
            <a:xfrm>
              <a:off x="3982390" y="28956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8 tens</a:t>
              </a:r>
              <a:endParaRPr lang="en-US" sz="2400" b="1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658790" y="2133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grpSp>
        <p:nvGrpSpPr>
          <p:cNvPr id="52" name="Group 51"/>
          <p:cNvGrpSpPr/>
          <p:nvPr/>
        </p:nvGrpSpPr>
        <p:grpSpPr>
          <a:xfrm>
            <a:off x="6115990" y="1905000"/>
            <a:ext cx="1371600" cy="1452265"/>
            <a:chOff x="5887390" y="1905000"/>
            <a:chExt cx="1371600" cy="1452265"/>
          </a:xfrm>
        </p:grpSpPr>
        <p:pic>
          <p:nvPicPr>
            <p:cNvPr id="53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87390" y="19050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54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15990" y="19050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55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44590" y="19050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56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73190" y="19050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57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01790" y="1914152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58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30390" y="1914152"/>
              <a:ext cx="152400" cy="999752"/>
            </a:xfrm>
            <a:prstGeom prst="rect">
              <a:avLst/>
            </a:prstGeom>
            <a:noFill/>
          </p:spPr>
        </p:pic>
        <p:sp>
          <p:nvSpPr>
            <p:cNvPr id="59" name="TextBox 58"/>
            <p:cNvSpPr txBox="1"/>
            <p:nvPr/>
          </p:nvSpPr>
          <p:spPr>
            <a:xfrm>
              <a:off x="6039790" y="28956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6 tens</a:t>
              </a:r>
              <a:endParaRPr lang="en-US" sz="2400" b="1" dirty="0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7467600" y="2133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grpSp>
        <p:nvGrpSpPr>
          <p:cNvPr id="61" name="Group 60"/>
          <p:cNvGrpSpPr/>
          <p:nvPr/>
        </p:nvGrpSpPr>
        <p:grpSpPr>
          <a:xfrm>
            <a:off x="7543800" y="1905000"/>
            <a:ext cx="1219200" cy="1452265"/>
            <a:chOff x="7315200" y="1905000"/>
            <a:chExt cx="1219200" cy="1452265"/>
          </a:xfrm>
        </p:grpSpPr>
        <p:pic>
          <p:nvPicPr>
            <p:cNvPr id="62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96200" y="1905000"/>
              <a:ext cx="152400" cy="999752"/>
            </a:xfrm>
            <a:prstGeom prst="rect">
              <a:avLst/>
            </a:prstGeom>
            <a:noFill/>
          </p:spPr>
        </p:pic>
        <p:sp>
          <p:nvSpPr>
            <p:cNvPr id="63" name="TextBox 62"/>
            <p:cNvSpPr txBox="1"/>
            <p:nvPr/>
          </p:nvSpPr>
          <p:spPr>
            <a:xfrm>
              <a:off x="7315200" y="28956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 ten</a:t>
              </a:r>
              <a:endParaRPr lang="en-US" sz="2400" b="1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7315200" y="13671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(carry over)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688830" y="3747639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=</a:t>
            </a:r>
            <a:endParaRPr lang="en-US" sz="2400" b="1" dirty="0"/>
          </a:p>
        </p:txBody>
      </p:sp>
      <p:grpSp>
        <p:nvGrpSpPr>
          <p:cNvPr id="67" name="Group 66"/>
          <p:cNvGrpSpPr/>
          <p:nvPr/>
        </p:nvGrpSpPr>
        <p:grpSpPr>
          <a:xfrm>
            <a:off x="4089820" y="3505200"/>
            <a:ext cx="2327220" cy="1008904"/>
            <a:chOff x="4089820" y="3505200"/>
            <a:chExt cx="2327220" cy="1008904"/>
          </a:xfrm>
        </p:grpSpPr>
        <p:pic>
          <p:nvPicPr>
            <p:cNvPr id="68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89820" y="35052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69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33410" y="35052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70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7000" y="35052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71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20590" y="3505200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72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64180" y="3514352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73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07770" y="3514352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74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36370" y="3514352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75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81210" y="3514352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76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21050" y="3507264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77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64640" y="3507264"/>
              <a:ext cx="152400" cy="999752"/>
            </a:xfrm>
            <a:prstGeom prst="rect">
              <a:avLst/>
            </a:prstGeom>
            <a:noFill/>
          </p:spPr>
        </p:pic>
      </p:grpSp>
      <p:grpSp>
        <p:nvGrpSpPr>
          <p:cNvPr id="78" name="Group 77"/>
          <p:cNvGrpSpPr/>
          <p:nvPr/>
        </p:nvGrpSpPr>
        <p:grpSpPr>
          <a:xfrm>
            <a:off x="6523220" y="3507264"/>
            <a:ext cx="1111770" cy="1008904"/>
            <a:chOff x="6508230" y="3507264"/>
            <a:chExt cx="1111770" cy="1008904"/>
          </a:xfrm>
        </p:grpSpPr>
        <p:pic>
          <p:nvPicPr>
            <p:cNvPr id="79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08230" y="3507264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80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51820" y="3516416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81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95410" y="3516416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82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39000" y="3516416"/>
              <a:ext cx="152400" cy="999752"/>
            </a:xfrm>
            <a:prstGeom prst="rect">
              <a:avLst/>
            </a:prstGeom>
            <a:noFill/>
          </p:spPr>
        </p:pic>
        <p:pic>
          <p:nvPicPr>
            <p:cNvPr id="83" name="Picture 3" descr="D:\Asma\2013-14\Grade 3\Plans\Diagrams\1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67600" y="3516416"/>
              <a:ext cx="152400" cy="999752"/>
            </a:xfrm>
            <a:prstGeom prst="rect">
              <a:avLst/>
            </a:prstGeom>
            <a:noFill/>
          </p:spPr>
        </p:pic>
      </p:grpSp>
      <p:sp>
        <p:nvSpPr>
          <p:cNvPr id="84" name="TextBox 83"/>
          <p:cNvSpPr txBox="1"/>
          <p:nvPr/>
        </p:nvSpPr>
        <p:spPr>
          <a:xfrm>
            <a:off x="3962400" y="45675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15 tens</a:t>
            </a:r>
            <a:endParaRPr lang="en-US" sz="2400" b="1" dirty="0"/>
          </a:p>
        </p:txBody>
      </p:sp>
      <p:sp>
        <p:nvSpPr>
          <p:cNvPr id="86" name="Rounded Rectangle 85"/>
          <p:cNvSpPr/>
          <p:nvPr/>
        </p:nvSpPr>
        <p:spPr>
          <a:xfrm>
            <a:off x="4038600" y="3429000"/>
            <a:ext cx="2438400" cy="1143000"/>
          </a:xfrm>
          <a:prstGeom prst="round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7" name="Picture 2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60691" y="3397770"/>
            <a:ext cx="1219199" cy="12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8" name="TextBox 87"/>
          <p:cNvSpPr txBox="1"/>
          <p:nvPr/>
        </p:nvSpPr>
        <p:spPr>
          <a:xfrm>
            <a:off x="3914930" y="4572000"/>
            <a:ext cx="446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             = 1 hundred 5 tens</a:t>
            </a:r>
            <a:endParaRPr lang="en-US" sz="2400" b="1" dirty="0"/>
          </a:p>
        </p:txBody>
      </p:sp>
      <p:grpSp>
        <p:nvGrpSpPr>
          <p:cNvPr id="92" name="Group 91"/>
          <p:cNvGrpSpPr/>
          <p:nvPr/>
        </p:nvGrpSpPr>
        <p:grpSpPr>
          <a:xfrm>
            <a:off x="183630" y="2133600"/>
            <a:ext cx="3566410" cy="3352800"/>
            <a:chOff x="183630" y="2133600"/>
            <a:chExt cx="3566410" cy="3352800"/>
          </a:xfrm>
        </p:grpSpPr>
        <p:sp>
          <p:nvSpPr>
            <p:cNvPr id="6" name="Rounded Rectangle 5"/>
            <p:cNvSpPr/>
            <p:nvPr/>
          </p:nvSpPr>
          <p:spPr>
            <a:xfrm>
              <a:off x="183630" y="2133600"/>
              <a:ext cx="3261610" cy="3352800"/>
            </a:xfrm>
            <a:prstGeom prst="roundRect">
              <a:avLst>
                <a:gd name="adj" fmla="val 593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3064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54024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13485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74445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4563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55523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4984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5944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456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5552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4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4984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75944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60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+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4563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55523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4984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75944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944380" y="4785610"/>
              <a:ext cx="23484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30640" y="2342745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/>
                <a:t>Th</a:t>
              </a:r>
              <a:endParaRPr 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615190" y="2342745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H</a:t>
              </a:r>
              <a:endParaRPr lang="en-US" sz="2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97310" y="234721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T</a:t>
              </a:r>
              <a:endParaRPr 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35640" y="234721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O</a:t>
              </a:r>
              <a:endParaRPr lang="en-US" sz="24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744450" y="230099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O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759440" y="358140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759440" y="419100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744450" y="483183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149840" y="2956810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1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759440" y="483058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149840" y="230099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164830" y="358140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64830" y="419100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237280" y="2985540"/>
              <a:ext cx="429720" cy="473440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2149840" y="483183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1538990" y="2958060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1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148590" y="483183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1" grpId="0"/>
      <p:bldP spid="60" grpId="0"/>
      <p:bldP spid="64" grpId="0"/>
      <p:bldP spid="66" grpId="0"/>
      <p:bldP spid="84" grpId="0"/>
      <p:bldP spid="86" grpId="0" animBg="1"/>
      <p:bldP spid="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ADDITION OF 4-DIGIT NUMBER (with regrouping)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8337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1)  2387 + 1468 = ? </a:t>
            </a:r>
            <a:endParaRPr lang="en-US" sz="2400" b="1" dirty="0"/>
          </a:p>
        </p:txBody>
      </p:sp>
      <p:sp>
        <p:nvSpPr>
          <p:cNvPr id="41" name="Rounded Rectangular Callout 40"/>
          <p:cNvSpPr/>
          <p:nvPr/>
        </p:nvSpPr>
        <p:spPr>
          <a:xfrm>
            <a:off x="4069830" y="5410200"/>
            <a:ext cx="4007370" cy="762000"/>
          </a:xfrm>
          <a:prstGeom prst="wedgeRoundRectCallout">
            <a:avLst>
              <a:gd name="adj1" fmla="val -66039"/>
              <a:gd name="adj2" fmla="val -4060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2" descr="C:\Users\admin\Desktop\image\pencil teacher cartoo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620000" y="4953001"/>
            <a:ext cx="1160792" cy="1447800"/>
          </a:xfrm>
          <a:prstGeom prst="rect">
            <a:avLst/>
          </a:prstGeom>
          <a:noFill/>
        </p:spPr>
      </p:pic>
      <p:sp>
        <p:nvSpPr>
          <p:cNvPr id="43" name="Rectangle 42"/>
          <p:cNvSpPr/>
          <p:nvPr/>
        </p:nvSpPr>
        <p:spPr>
          <a:xfrm>
            <a:off x="4146030" y="55581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 smtClean="0"/>
              <a:t>Step 4</a:t>
            </a:r>
            <a:r>
              <a:rPr lang="en-US" sz="2400" dirty="0" smtClean="0"/>
              <a:t>: Add the hundreds.</a:t>
            </a:r>
            <a:endParaRPr lang="en-US" sz="24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3454807" y="760751"/>
            <a:ext cx="1975187" cy="1799132"/>
            <a:chOff x="3505200" y="685800"/>
            <a:chExt cx="2514600" cy="2290465"/>
          </a:xfrm>
        </p:grpSpPr>
        <p:grpSp>
          <p:nvGrpSpPr>
            <p:cNvPr id="45" name="Group 62"/>
            <p:cNvGrpSpPr/>
            <p:nvPr/>
          </p:nvGrpSpPr>
          <p:grpSpPr>
            <a:xfrm>
              <a:off x="3625362" y="685800"/>
              <a:ext cx="1981198" cy="1988263"/>
              <a:chOff x="4234963" y="1364537"/>
              <a:chExt cx="1981198" cy="1988263"/>
            </a:xfrm>
          </p:grpSpPr>
          <p:pic>
            <p:nvPicPr>
              <p:cNvPr id="47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234963" y="1364537"/>
                <a:ext cx="1066800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8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92161" y="2278937"/>
                <a:ext cx="1066800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9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149361" y="1364537"/>
                <a:ext cx="1066800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3505200" y="2514600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3 hundreds</a:t>
              </a:r>
              <a:endParaRPr lang="en-US" sz="2400" b="1" dirty="0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5135380" y="1450301"/>
            <a:ext cx="1028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grpSp>
        <p:nvGrpSpPr>
          <p:cNvPr id="51" name="Group 50"/>
          <p:cNvGrpSpPr/>
          <p:nvPr/>
        </p:nvGrpSpPr>
        <p:grpSpPr>
          <a:xfrm>
            <a:off x="5624591" y="685801"/>
            <a:ext cx="2045730" cy="1863387"/>
            <a:chOff x="5638800" y="685800"/>
            <a:chExt cx="2514600" cy="2290465"/>
          </a:xfrm>
        </p:grpSpPr>
        <p:grpSp>
          <p:nvGrpSpPr>
            <p:cNvPr id="52" name="Group 63"/>
            <p:cNvGrpSpPr/>
            <p:nvPr/>
          </p:nvGrpSpPr>
          <p:grpSpPr>
            <a:xfrm>
              <a:off x="5792500" y="685800"/>
              <a:ext cx="1981200" cy="1988263"/>
              <a:chOff x="4362191" y="983537"/>
              <a:chExt cx="1981200" cy="1988263"/>
            </a:xfrm>
          </p:grpSpPr>
          <p:pic>
            <p:nvPicPr>
              <p:cNvPr id="54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62192" y="983537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5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62191" y="1897937"/>
                <a:ext cx="1066800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6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276592" y="983537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7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276592" y="1897937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53" name="TextBox 52"/>
            <p:cNvSpPr txBox="1"/>
            <p:nvPr/>
          </p:nvSpPr>
          <p:spPr>
            <a:xfrm>
              <a:off x="5638800" y="2514600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4 hundreds</a:t>
              </a:r>
              <a:endParaRPr lang="en-US" sz="2400" b="1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036102" y="2971800"/>
            <a:ext cx="3279098" cy="2133600"/>
            <a:chOff x="4036102" y="2971800"/>
            <a:chExt cx="3888698" cy="2530248"/>
          </a:xfrm>
        </p:grpSpPr>
        <p:grpSp>
          <p:nvGrpSpPr>
            <p:cNvPr id="59" name="Group 64"/>
            <p:cNvGrpSpPr/>
            <p:nvPr/>
          </p:nvGrpSpPr>
          <p:grpSpPr>
            <a:xfrm>
              <a:off x="4036102" y="2971800"/>
              <a:ext cx="3888698" cy="2041160"/>
              <a:chOff x="6979170" y="739083"/>
              <a:chExt cx="3888698" cy="2041160"/>
            </a:xfrm>
          </p:grpSpPr>
          <p:pic>
            <p:nvPicPr>
              <p:cNvPr id="61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924801" y="762000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2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979170" y="791980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3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927301" y="1676400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4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981670" y="1706380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5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798569" y="739083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6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8852938" y="769063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7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801069" y="1653483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8" name="Picture 2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8855438" y="1683463"/>
                <a:ext cx="1066799" cy="1073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60" name="TextBox 59"/>
            <p:cNvSpPr txBox="1"/>
            <p:nvPr/>
          </p:nvSpPr>
          <p:spPr>
            <a:xfrm>
              <a:off x="5105400" y="5040383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8 hundreds</a:t>
              </a:r>
              <a:endParaRPr lang="en-US" sz="2400" b="1" dirty="0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7512570" y="1462791"/>
            <a:ext cx="1028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grpSp>
        <p:nvGrpSpPr>
          <p:cNvPr id="73" name="Group 72"/>
          <p:cNvGrpSpPr/>
          <p:nvPr/>
        </p:nvGrpSpPr>
        <p:grpSpPr>
          <a:xfrm>
            <a:off x="7620000" y="1279159"/>
            <a:ext cx="2056152" cy="1373140"/>
            <a:chOff x="7525960" y="1311952"/>
            <a:chExt cx="2514600" cy="1679304"/>
          </a:xfrm>
        </p:grpSpPr>
        <p:pic>
          <p:nvPicPr>
            <p:cNvPr id="74" name="Picture 2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05530" y="1311952"/>
              <a:ext cx="1066799" cy="1073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5" name="TextBox 74"/>
            <p:cNvSpPr txBox="1"/>
            <p:nvPr/>
          </p:nvSpPr>
          <p:spPr>
            <a:xfrm>
              <a:off x="7525960" y="2529591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 hundred</a:t>
              </a:r>
              <a:endParaRPr lang="en-US" sz="2400" b="1" dirty="0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7391400" y="833736"/>
            <a:ext cx="2590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(carry over)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581400" y="3581401"/>
            <a:ext cx="1028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=</a:t>
            </a:r>
            <a:endParaRPr lang="en-US" sz="2400" b="1" dirty="0"/>
          </a:p>
        </p:txBody>
      </p:sp>
      <p:grpSp>
        <p:nvGrpSpPr>
          <p:cNvPr id="80" name="Group 79"/>
          <p:cNvGrpSpPr/>
          <p:nvPr/>
        </p:nvGrpSpPr>
        <p:grpSpPr>
          <a:xfrm>
            <a:off x="183630" y="2133600"/>
            <a:ext cx="3566410" cy="3352800"/>
            <a:chOff x="183630" y="2133600"/>
            <a:chExt cx="3566410" cy="3352800"/>
          </a:xfrm>
        </p:grpSpPr>
        <p:sp>
          <p:nvSpPr>
            <p:cNvPr id="6" name="Rounded Rectangle 5"/>
            <p:cNvSpPr/>
            <p:nvPr/>
          </p:nvSpPr>
          <p:spPr>
            <a:xfrm>
              <a:off x="183630" y="2133600"/>
              <a:ext cx="3261610" cy="3352800"/>
            </a:xfrm>
            <a:prstGeom prst="roundRect">
              <a:avLst>
                <a:gd name="adj" fmla="val 593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3064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54024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13485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74445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4563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55523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4984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5944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456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5552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4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4984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75944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60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+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4563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55523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4984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75944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944380" y="4785610"/>
              <a:ext cx="23484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30640" y="2342745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/>
                <a:t>Th</a:t>
              </a:r>
              <a:endParaRPr 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615190" y="2342745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H</a:t>
              </a:r>
              <a:endParaRPr lang="en-US" sz="2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97310" y="234721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T</a:t>
              </a:r>
              <a:endParaRPr 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35640" y="234721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O</a:t>
              </a:r>
              <a:endParaRPr lang="en-US" sz="24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744450" y="230099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O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759440" y="358140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759440" y="419100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744450" y="483183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149840" y="2956810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1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759440" y="483058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149840" y="230099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64830" y="358140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164830" y="419100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149840" y="483183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38990" y="2958060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1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48590" y="483183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540240" y="2303490"/>
              <a:ext cx="533400" cy="533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H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555230" y="3583900"/>
              <a:ext cx="533400" cy="533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555230" y="4193500"/>
              <a:ext cx="533400" cy="533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4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1613940" y="2988040"/>
              <a:ext cx="429720" cy="473440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555230" y="4831830"/>
              <a:ext cx="533400" cy="533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0" grpId="0"/>
      <p:bldP spid="72" grpId="0"/>
      <p:bldP spid="76" grpId="0"/>
      <p:bldP spid="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891477-DA33-4A19-93A9-3269F09018E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ADDITION OF 4-DIGIT NUMBER (with regrouping)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0623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1)  2387 + 1468 = ? </a:t>
            </a:r>
            <a:endParaRPr lang="en-US" sz="2400" b="1" dirty="0"/>
          </a:p>
        </p:txBody>
      </p:sp>
      <p:sp>
        <p:nvSpPr>
          <p:cNvPr id="45" name="Rounded Rectangular Callout 44"/>
          <p:cNvSpPr/>
          <p:nvPr/>
        </p:nvSpPr>
        <p:spPr>
          <a:xfrm>
            <a:off x="4038600" y="4724400"/>
            <a:ext cx="3931170" cy="762000"/>
          </a:xfrm>
          <a:prstGeom prst="wedgeRoundRectCallout">
            <a:avLst>
              <a:gd name="adj1" fmla="val -66039"/>
              <a:gd name="adj2" fmla="val -4060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2" descr="C:\Users\admin\Desktop\image\pencil teacher cartoo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907008" y="4876800"/>
            <a:ext cx="1160792" cy="1447800"/>
          </a:xfrm>
          <a:prstGeom prst="rect">
            <a:avLst/>
          </a:prstGeom>
          <a:noFill/>
        </p:spPr>
      </p:pic>
      <p:sp>
        <p:nvSpPr>
          <p:cNvPr id="47" name="Rectangle 46"/>
          <p:cNvSpPr/>
          <p:nvPr/>
        </p:nvSpPr>
        <p:spPr>
          <a:xfrm>
            <a:off x="4191000" y="48768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smtClean="0"/>
              <a:t>Step 5</a:t>
            </a:r>
            <a:r>
              <a:rPr lang="en-US" sz="2400" smtClean="0"/>
              <a:t>: </a:t>
            </a:r>
            <a:r>
              <a:rPr lang="en-US" sz="2400" dirty="0" smtClean="0"/>
              <a:t>Add the thousands.</a:t>
            </a:r>
            <a:endParaRPr lang="en-US" sz="2400" dirty="0"/>
          </a:p>
        </p:txBody>
      </p:sp>
      <p:grpSp>
        <p:nvGrpSpPr>
          <p:cNvPr id="53" name="Group 52"/>
          <p:cNvGrpSpPr/>
          <p:nvPr/>
        </p:nvGrpSpPr>
        <p:grpSpPr>
          <a:xfrm>
            <a:off x="3657600" y="1905000"/>
            <a:ext cx="2342385" cy="1147465"/>
            <a:chOff x="3829815" y="2133600"/>
            <a:chExt cx="2342385" cy="1147465"/>
          </a:xfrm>
        </p:grpSpPr>
        <p:pic>
          <p:nvPicPr>
            <p:cNvPr id="54" name="Picture 2" descr="D:\Asma\2013-14\Grade 3\Plans\Diagrams\100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14800" y="2133600"/>
              <a:ext cx="557568" cy="533400"/>
            </a:xfrm>
            <a:prstGeom prst="rect">
              <a:avLst/>
            </a:prstGeom>
            <a:noFill/>
          </p:spPr>
        </p:pic>
        <p:pic>
          <p:nvPicPr>
            <p:cNvPr id="55" name="Picture 2" descr="D:\Asma\2013-14\Grade 3\Plans\Diagrams\100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800" y="2133600"/>
              <a:ext cx="557568" cy="533400"/>
            </a:xfrm>
            <a:prstGeom prst="rect">
              <a:avLst/>
            </a:prstGeom>
            <a:noFill/>
          </p:spPr>
        </p:pic>
        <p:sp>
          <p:nvSpPr>
            <p:cNvPr id="56" name="TextBox 55"/>
            <p:cNvSpPr txBox="1"/>
            <p:nvPr/>
          </p:nvSpPr>
          <p:spPr>
            <a:xfrm>
              <a:off x="3829815" y="2819400"/>
              <a:ext cx="2342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2 thousands</a:t>
              </a:r>
              <a:endParaRPr lang="en-US" sz="2400" b="1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979830" y="1919990"/>
            <a:ext cx="2342385" cy="1174230"/>
            <a:chOff x="3967225" y="2148590"/>
            <a:chExt cx="2342385" cy="1174230"/>
          </a:xfrm>
        </p:grpSpPr>
        <p:pic>
          <p:nvPicPr>
            <p:cNvPr id="58" name="Picture 2" descr="D:\Asma\2013-14\Grade 3\Plans\Diagrams\100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68015" y="2148590"/>
              <a:ext cx="557568" cy="533400"/>
            </a:xfrm>
            <a:prstGeom prst="rect">
              <a:avLst/>
            </a:prstGeom>
            <a:noFill/>
          </p:spPr>
        </p:pic>
        <p:sp>
          <p:nvSpPr>
            <p:cNvPr id="59" name="TextBox 58"/>
            <p:cNvSpPr txBox="1"/>
            <p:nvPr/>
          </p:nvSpPr>
          <p:spPr>
            <a:xfrm>
              <a:off x="3967225" y="2861155"/>
              <a:ext cx="2342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 thousand</a:t>
              </a:r>
              <a:endParaRPr lang="en-US" sz="2400" b="1" dirty="0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5715000" y="20529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4287015" y="35007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=</a:t>
            </a:r>
            <a:endParaRPr lang="en-US" sz="2400" b="1" dirty="0"/>
          </a:p>
        </p:txBody>
      </p:sp>
      <p:grpSp>
        <p:nvGrpSpPr>
          <p:cNvPr id="62" name="Group 61"/>
          <p:cNvGrpSpPr/>
          <p:nvPr/>
        </p:nvGrpSpPr>
        <p:grpSpPr>
          <a:xfrm>
            <a:off x="4995305" y="3424535"/>
            <a:ext cx="2396095" cy="1147465"/>
            <a:chOff x="4114800" y="2133600"/>
            <a:chExt cx="2396095" cy="1147465"/>
          </a:xfrm>
        </p:grpSpPr>
        <p:pic>
          <p:nvPicPr>
            <p:cNvPr id="63" name="Picture 2" descr="D:\Asma\2013-14\Grade 3\Plans\Diagrams\100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14800" y="2133600"/>
              <a:ext cx="557568" cy="533400"/>
            </a:xfrm>
            <a:prstGeom prst="rect">
              <a:avLst/>
            </a:prstGeom>
            <a:noFill/>
          </p:spPr>
        </p:pic>
        <p:pic>
          <p:nvPicPr>
            <p:cNvPr id="64" name="Picture 2" descr="D:\Asma\2013-14\Grade 3\Plans\Diagrams\100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800" y="2133600"/>
              <a:ext cx="557568" cy="533400"/>
            </a:xfrm>
            <a:prstGeom prst="rect">
              <a:avLst/>
            </a:prstGeom>
            <a:noFill/>
          </p:spPr>
        </p:pic>
        <p:sp>
          <p:nvSpPr>
            <p:cNvPr id="65" name="TextBox 64"/>
            <p:cNvSpPr txBox="1"/>
            <p:nvPr/>
          </p:nvSpPr>
          <p:spPr>
            <a:xfrm>
              <a:off x="4168510" y="2819400"/>
              <a:ext cx="2342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3 thousands</a:t>
              </a:r>
              <a:endParaRPr lang="en-US" sz="2400" b="1" dirty="0"/>
            </a:p>
          </p:txBody>
        </p:sp>
        <p:pic>
          <p:nvPicPr>
            <p:cNvPr id="66" name="Picture 2" descr="D:\Asma\2013-14\Grade 3\Plans\Diagrams\1000box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43625" y="2133600"/>
              <a:ext cx="557568" cy="533400"/>
            </a:xfrm>
            <a:prstGeom prst="rect">
              <a:avLst/>
            </a:prstGeom>
            <a:noFill/>
          </p:spPr>
        </p:pic>
      </p:grpSp>
      <p:grpSp>
        <p:nvGrpSpPr>
          <p:cNvPr id="69" name="Group 68"/>
          <p:cNvGrpSpPr/>
          <p:nvPr/>
        </p:nvGrpSpPr>
        <p:grpSpPr>
          <a:xfrm>
            <a:off x="183630" y="2133600"/>
            <a:ext cx="3566410" cy="3352800"/>
            <a:chOff x="183630" y="2133600"/>
            <a:chExt cx="3566410" cy="3352800"/>
          </a:xfrm>
        </p:grpSpPr>
        <p:sp>
          <p:nvSpPr>
            <p:cNvPr id="6" name="Rounded Rectangle 5"/>
            <p:cNvSpPr/>
            <p:nvPr/>
          </p:nvSpPr>
          <p:spPr>
            <a:xfrm>
              <a:off x="183630" y="2133600"/>
              <a:ext cx="3261610" cy="3352800"/>
            </a:xfrm>
            <a:prstGeom prst="roundRect">
              <a:avLst>
                <a:gd name="adj" fmla="val 593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3064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54024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13485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744450" y="230099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4563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55523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4984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59440" y="356641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456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5552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4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4984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75944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6030" y="419225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+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4563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55523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4984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759440" y="4831830"/>
              <a:ext cx="5334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944380" y="4785610"/>
              <a:ext cx="23484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30640" y="2342745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/>
                <a:t>Th</a:t>
              </a:r>
              <a:endParaRPr 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615190" y="2342745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H</a:t>
              </a:r>
              <a:endParaRPr lang="en-US" sz="2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97310" y="234721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T</a:t>
              </a:r>
              <a:endParaRPr 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35640" y="234721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O</a:t>
              </a:r>
              <a:endParaRPr lang="en-US" sz="24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744450" y="230099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O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759440" y="358140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759440" y="419100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744450" y="483183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149840" y="2956810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1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759440" y="4830580"/>
              <a:ext cx="5334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149840" y="230099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64830" y="358140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164830" y="419100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149840" y="483183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38990" y="2958060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1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48590" y="4831830"/>
              <a:ext cx="533400" cy="533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540240" y="2303490"/>
              <a:ext cx="533400" cy="533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H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555230" y="3583900"/>
              <a:ext cx="533400" cy="533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55230" y="4193500"/>
              <a:ext cx="533400" cy="533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4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555230" y="4831830"/>
              <a:ext cx="533400" cy="5334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944380" y="3581400"/>
              <a:ext cx="533400" cy="5334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944380" y="4191000"/>
              <a:ext cx="533400" cy="5334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11900" y="2300990"/>
              <a:ext cx="914400" cy="533400"/>
              <a:chOff x="7435120" y="1295400"/>
              <a:chExt cx="914400" cy="533400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7452610" y="1295400"/>
                <a:ext cx="533400" cy="5334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435120" y="1307890"/>
                <a:ext cx="914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err="1" smtClean="0"/>
                  <a:t>Th</a:t>
                </a:r>
                <a:endParaRPr lang="en-US" sz="2400" b="1" dirty="0"/>
              </a:p>
            </p:txBody>
          </p:sp>
        </p:grpSp>
        <p:sp>
          <p:nvSpPr>
            <p:cNvPr id="67" name="Rectangle 66"/>
            <p:cNvSpPr/>
            <p:nvPr/>
          </p:nvSpPr>
          <p:spPr>
            <a:xfrm>
              <a:off x="958120" y="4830580"/>
              <a:ext cx="533400" cy="5334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8" name="Rounded Rectangle 67"/>
          <p:cNvSpPr/>
          <p:nvPr/>
        </p:nvSpPr>
        <p:spPr>
          <a:xfrm>
            <a:off x="2743200" y="5638800"/>
            <a:ext cx="3200400" cy="6858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Answer: 3855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60" grpId="0"/>
      <p:bldP spid="61" grpId="0"/>
      <p:bldP spid="6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300</Words>
  <Application>Microsoft Office PowerPoint</Application>
  <PresentationFormat>On-screen Show (4:3)</PresentationFormat>
  <Paragraphs>169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47</cp:revision>
  <dcterms:created xsi:type="dcterms:W3CDTF">2017-02-15T11:17:05Z</dcterms:created>
  <dcterms:modified xsi:type="dcterms:W3CDTF">2020-04-01T06:15:42Z</dcterms:modified>
</cp:coreProperties>
</file>